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34" r:id="rId3"/>
    <p:sldId id="335" r:id="rId4"/>
    <p:sldId id="333" r:id="rId5"/>
    <p:sldId id="336" r:id="rId6"/>
    <p:sldId id="337" r:id="rId7"/>
    <p:sldId id="338" r:id="rId8"/>
    <p:sldId id="339" r:id="rId9"/>
    <p:sldId id="340" r:id="rId10"/>
    <p:sldId id="341" r:id="rId11"/>
    <p:sldId id="342" r:id="rId12"/>
    <p:sldId id="343" r:id="rId13"/>
    <p:sldId id="344" r:id="rId14"/>
    <p:sldId id="345" r:id="rId15"/>
    <p:sldId id="346" r:id="rId16"/>
    <p:sldId id="347" r:id="rId17"/>
    <p:sldId id="348" r:id="rId18"/>
    <p:sldId id="349" r:id="rId19"/>
    <p:sldId id="350" r:id="rId20"/>
    <p:sldId id="351" r:id="rId21"/>
    <p:sldId id="352" r:id="rId22"/>
    <p:sldId id="354" r:id="rId23"/>
    <p:sldId id="355" r:id="rId24"/>
    <p:sldId id="356" r:id="rId25"/>
    <p:sldId id="357" r:id="rId26"/>
    <p:sldId id="358" r:id="rId27"/>
    <p:sldId id="359" r:id="rId28"/>
    <p:sldId id="397" r:id="rId29"/>
    <p:sldId id="398" r:id="rId30"/>
    <p:sldId id="365" r:id="rId31"/>
    <p:sldId id="382" r:id="rId32"/>
    <p:sldId id="367" r:id="rId33"/>
    <p:sldId id="368" r:id="rId34"/>
    <p:sldId id="369" r:id="rId35"/>
    <p:sldId id="370" r:id="rId36"/>
    <p:sldId id="371" r:id="rId37"/>
    <p:sldId id="372" r:id="rId38"/>
    <p:sldId id="374" r:id="rId39"/>
    <p:sldId id="399" r:id="rId40"/>
    <p:sldId id="400" r:id="rId41"/>
    <p:sldId id="401" r:id="rId42"/>
    <p:sldId id="402" r:id="rId43"/>
    <p:sldId id="403" r:id="rId44"/>
    <p:sldId id="404" r:id="rId45"/>
    <p:sldId id="405" r:id="rId46"/>
    <p:sldId id="406" r:id="rId47"/>
    <p:sldId id="407" r:id="rId48"/>
    <p:sldId id="408" r:id="rId49"/>
    <p:sldId id="409" r:id="rId50"/>
    <p:sldId id="410" r:id="rId51"/>
    <p:sldId id="411" r:id="rId52"/>
    <p:sldId id="412" r:id="rId53"/>
    <p:sldId id="375" r:id="rId54"/>
    <p:sldId id="376" r:id="rId55"/>
    <p:sldId id="377" r:id="rId56"/>
    <p:sldId id="378" r:id="rId57"/>
    <p:sldId id="381" r:id="rId58"/>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E0"/>
    <a:srgbClr val="E14D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07" d="100"/>
          <a:sy n="107" d="100"/>
        </p:scale>
        <p:origin x="-78" y="-13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04C8F7-2F8E-4C07-AE99-3A0223C6A973}" type="doc">
      <dgm:prSet loTypeId="urn:microsoft.com/office/officeart/2005/8/layout/hProcess9" loCatId="process" qsTypeId="urn:microsoft.com/office/officeart/2005/8/quickstyle/simple3" qsCatId="simple" csTypeId="urn:microsoft.com/office/officeart/2005/8/colors/accent1_2" csCatId="accent1" phldr="1"/>
      <dgm:spPr/>
    </dgm:pt>
    <dgm:pt modelId="{45575BA9-5898-475B-BAB8-DEB3783225A6}">
      <dgm:prSet phldrT="[Texte]">
        <dgm:style>
          <a:lnRef idx="1">
            <a:schemeClr val="accent1"/>
          </a:lnRef>
          <a:fillRef idx="2">
            <a:schemeClr val="accent1"/>
          </a:fillRef>
          <a:effectRef idx="1">
            <a:schemeClr val="accent1"/>
          </a:effectRef>
          <a:fontRef idx="minor">
            <a:schemeClr val="dk1"/>
          </a:fontRef>
        </dgm:style>
      </dgm:prSet>
      <dgm:spPr/>
      <dgm:t>
        <a:bodyPr anchor="t" anchorCtr="0"/>
        <a:lstStyle/>
        <a:p>
          <a:r>
            <a:rPr lang="fr-FR" b="1" dirty="0" smtClean="0"/>
            <a:t>Phase 1 </a:t>
          </a:r>
          <a:r>
            <a:rPr lang="fr-FR" dirty="0" smtClean="0"/>
            <a:t>Cadrage de l’évaluation</a:t>
          </a:r>
          <a:endParaRPr lang="fr-FR" dirty="0"/>
        </a:p>
      </dgm:t>
    </dgm:pt>
    <dgm:pt modelId="{9BEF3A7E-2325-40AD-97DC-A479557C267A}" type="parTrans" cxnId="{5B921D5A-077E-44F7-A4D0-A50E66DBB8C8}">
      <dgm:prSet/>
      <dgm:spPr/>
      <dgm:t>
        <a:bodyPr/>
        <a:lstStyle/>
        <a:p>
          <a:endParaRPr lang="fr-FR"/>
        </a:p>
      </dgm:t>
    </dgm:pt>
    <dgm:pt modelId="{71608499-1BF1-4687-8DEA-BDFBAA44B36C}" type="sibTrans" cxnId="{5B921D5A-077E-44F7-A4D0-A50E66DBB8C8}">
      <dgm:prSet/>
      <dgm:spPr/>
      <dgm:t>
        <a:bodyPr/>
        <a:lstStyle/>
        <a:p>
          <a:endParaRPr lang="fr-FR"/>
        </a:p>
      </dgm:t>
    </dgm:pt>
    <dgm:pt modelId="{9BD4A799-76D0-4315-9250-EB63E8EEB0C6}">
      <dgm:prSet phldrT="[Texte]">
        <dgm:style>
          <a:lnRef idx="1">
            <a:schemeClr val="accent1"/>
          </a:lnRef>
          <a:fillRef idx="2">
            <a:schemeClr val="accent1"/>
          </a:fillRef>
          <a:effectRef idx="1">
            <a:schemeClr val="accent1"/>
          </a:effectRef>
          <a:fontRef idx="minor">
            <a:schemeClr val="dk1"/>
          </a:fontRef>
        </dgm:style>
      </dgm:prSet>
      <dgm:spPr/>
      <dgm:t>
        <a:bodyPr anchor="t" anchorCtr="0"/>
        <a:lstStyle/>
        <a:p>
          <a:r>
            <a:rPr lang="fr-FR" b="1" dirty="0" smtClean="0"/>
            <a:t>Phase 2 </a:t>
          </a:r>
          <a:r>
            <a:rPr lang="fr-FR" dirty="0" smtClean="0"/>
            <a:t>Observation et analyse partagée</a:t>
          </a:r>
          <a:endParaRPr lang="fr-FR" dirty="0"/>
        </a:p>
      </dgm:t>
    </dgm:pt>
    <dgm:pt modelId="{A5843331-B213-44DB-8FDC-1151D1D26BC2}" type="parTrans" cxnId="{662B3165-54EA-4226-8B42-BE309D3AEB3C}">
      <dgm:prSet/>
      <dgm:spPr/>
      <dgm:t>
        <a:bodyPr/>
        <a:lstStyle/>
        <a:p>
          <a:endParaRPr lang="fr-FR"/>
        </a:p>
      </dgm:t>
    </dgm:pt>
    <dgm:pt modelId="{A9B7FF43-F567-4539-9A6C-58B14BE69429}" type="sibTrans" cxnId="{662B3165-54EA-4226-8B42-BE309D3AEB3C}">
      <dgm:prSet/>
      <dgm:spPr/>
      <dgm:t>
        <a:bodyPr/>
        <a:lstStyle/>
        <a:p>
          <a:endParaRPr lang="fr-FR"/>
        </a:p>
      </dgm:t>
    </dgm:pt>
    <dgm:pt modelId="{795118FC-61E1-4A26-897D-B9ADEBF6B02D}">
      <dgm:prSet phldrT="[Texte]">
        <dgm:style>
          <a:lnRef idx="1">
            <a:schemeClr val="accent1"/>
          </a:lnRef>
          <a:fillRef idx="2">
            <a:schemeClr val="accent1"/>
          </a:fillRef>
          <a:effectRef idx="1">
            <a:schemeClr val="accent1"/>
          </a:effectRef>
          <a:fontRef idx="minor">
            <a:schemeClr val="dk1"/>
          </a:fontRef>
        </dgm:style>
      </dgm:prSet>
      <dgm:spPr/>
      <dgm:t>
        <a:bodyPr anchor="t" anchorCtr="0"/>
        <a:lstStyle/>
        <a:p>
          <a:r>
            <a:rPr lang="fr-FR" b="1" dirty="0" smtClean="0"/>
            <a:t>Phase 3</a:t>
          </a:r>
          <a:r>
            <a:rPr lang="fr-FR" dirty="0" smtClean="0"/>
            <a:t> Partage des résultats et construction des évolutions</a:t>
          </a:r>
          <a:endParaRPr lang="fr-FR" dirty="0"/>
        </a:p>
      </dgm:t>
    </dgm:pt>
    <dgm:pt modelId="{7E36512E-522E-41B0-9D05-38969BE1125C}" type="parTrans" cxnId="{105E0124-6CA1-446B-BE57-1CF6148721A8}">
      <dgm:prSet/>
      <dgm:spPr/>
      <dgm:t>
        <a:bodyPr/>
        <a:lstStyle/>
        <a:p>
          <a:endParaRPr lang="fr-FR"/>
        </a:p>
      </dgm:t>
    </dgm:pt>
    <dgm:pt modelId="{93F4053F-FBC2-49C1-B350-F08D33C6E392}" type="sibTrans" cxnId="{105E0124-6CA1-446B-BE57-1CF6148721A8}">
      <dgm:prSet/>
      <dgm:spPr/>
      <dgm:t>
        <a:bodyPr/>
        <a:lstStyle/>
        <a:p>
          <a:endParaRPr lang="fr-FR"/>
        </a:p>
      </dgm:t>
    </dgm:pt>
    <dgm:pt modelId="{ECC6F058-F750-42E1-BB77-D883E34E1F1A}">
      <dgm:prSet>
        <dgm:style>
          <a:lnRef idx="1">
            <a:schemeClr val="accent1"/>
          </a:lnRef>
          <a:fillRef idx="2">
            <a:schemeClr val="accent1"/>
          </a:fillRef>
          <a:effectRef idx="1">
            <a:schemeClr val="accent1"/>
          </a:effectRef>
          <a:fontRef idx="minor">
            <a:schemeClr val="dk1"/>
          </a:fontRef>
        </dgm:style>
      </dgm:prSet>
      <dgm:spPr/>
      <dgm:t>
        <a:bodyPr anchor="t" anchorCtr="0"/>
        <a:lstStyle/>
        <a:p>
          <a:r>
            <a:rPr lang="fr-FR" b="1" dirty="0" smtClean="0"/>
            <a:t>Phase 4</a:t>
          </a:r>
          <a:r>
            <a:rPr lang="fr-FR" dirty="0" smtClean="0"/>
            <a:t> Validation par le comité de pilotage et les élus</a:t>
          </a:r>
          <a:endParaRPr lang="fr-FR" dirty="0"/>
        </a:p>
      </dgm:t>
    </dgm:pt>
    <dgm:pt modelId="{0B7134EF-3106-4078-9052-320A3CD0398E}" type="parTrans" cxnId="{83153A85-064C-46D7-8B86-57FAF13E1ACC}">
      <dgm:prSet/>
      <dgm:spPr/>
      <dgm:t>
        <a:bodyPr/>
        <a:lstStyle/>
        <a:p>
          <a:endParaRPr lang="fr-FR"/>
        </a:p>
      </dgm:t>
    </dgm:pt>
    <dgm:pt modelId="{1FF9E66F-C821-47BC-9B17-2DE738448956}" type="sibTrans" cxnId="{83153A85-064C-46D7-8B86-57FAF13E1ACC}">
      <dgm:prSet/>
      <dgm:spPr/>
      <dgm:t>
        <a:bodyPr/>
        <a:lstStyle/>
        <a:p>
          <a:endParaRPr lang="fr-FR"/>
        </a:p>
      </dgm:t>
    </dgm:pt>
    <dgm:pt modelId="{681C5A53-A5F2-4EEB-A687-70A76A248FA6}" type="pres">
      <dgm:prSet presAssocID="{4D04C8F7-2F8E-4C07-AE99-3A0223C6A973}" presName="CompostProcess" presStyleCnt="0">
        <dgm:presLayoutVars>
          <dgm:dir/>
          <dgm:resizeHandles val="exact"/>
        </dgm:presLayoutVars>
      </dgm:prSet>
      <dgm:spPr/>
    </dgm:pt>
    <dgm:pt modelId="{337185DD-9747-4C86-8D5C-7ADDF28122DB}" type="pres">
      <dgm:prSet presAssocID="{4D04C8F7-2F8E-4C07-AE99-3A0223C6A973}" presName="arrow" presStyleLbl="bgShp" presStyleIdx="0" presStyleCnt="1" custScaleX="117647"/>
      <dgm:spPr/>
    </dgm:pt>
    <dgm:pt modelId="{0487E45C-2852-437C-BCD6-FCDE715C3E2C}" type="pres">
      <dgm:prSet presAssocID="{4D04C8F7-2F8E-4C07-AE99-3A0223C6A973}" presName="linearProcess" presStyleCnt="0"/>
      <dgm:spPr/>
    </dgm:pt>
    <dgm:pt modelId="{AAC692D5-CA88-4DDF-903F-71ED3ACFDB4F}" type="pres">
      <dgm:prSet presAssocID="{45575BA9-5898-475B-BAB8-DEB3783225A6}" presName="textNode" presStyleLbl="node1" presStyleIdx="0" presStyleCnt="4">
        <dgm:presLayoutVars>
          <dgm:bulletEnabled val="1"/>
        </dgm:presLayoutVars>
      </dgm:prSet>
      <dgm:spPr/>
      <dgm:t>
        <a:bodyPr/>
        <a:lstStyle/>
        <a:p>
          <a:endParaRPr lang="fr-FR"/>
        </a:p>
      </dgm:t>
    </dgm:pt>
    <dgm:pt modelId="{D34CD684-0A14-459A-88F7-6246B98FAA74}" type="pres">
      <dgm:prSet presAssocID="{71608499-1BF1-4687-8DEA-BDFBAA44B36C}" presName="sibTrans" presStyleCnt="0"/>
      <dgm:spPr/>
    </dgm:pt>
    <dgm:pt modelId="{C1DEA0B5-2FBC-4765-B19A-70C013993929}" type="pres">
      <dgm:prSet presAssocID="{9BD4A799-76D0-4315-9250-EB63E8EEB0C6}" presName="textNode" presStyleLbl="node1" presStyleIdx="1" presStyleCnt="4">
        <dgm:presLayoutVars>
          <dgm:bulletEnabled val="1"/>
        </dgm:presLayoutVars>
      </dgm:prSet>
      <dgm:spPr/>
      <dgm:t>
        <a:bodyPr/>
        <a:lstStyle/>
        <a:p>
          <a:endParaRPr lang="fr-FR"/>
        </a:p>
      </dgm:t>
    </dgm:pt>
    <dgm:pt modelId="{8D49AF7F-9FEB-45B1-99F3-2FEEC90A3BED}" type="pres">
      <dgm:prSet presAssocID="{A9B7FF43-F567-4539-9A6C-58B14BE69429}" presName="sibTrans" presStyleCnt="0"/>
      <dgm:spPr/>
    </dgm:pt>
    <dgm:pt modelId="{82A90997-6BF4-4BDD-959E-F92DE7BE26C3}" type="pres">
      <dgm:prSet presAssocID="{795118FC-61E1-4A26-897D-B9ADEBF6B02D}" presName="textNode" presStyleLbl="node1" presStyleIdx="2" presStyleCnt="4">
        <dgm:presLayoutVars>
          <dgm:bulletEnabled val="1"/>
        </dgm:presLayoutVars>
      </dgm:prSet>
      <dgm:spPr/>
      <dgm:t>
        <a:bodyPr/>
        <a:lstStyle/>
        <a:p>
          <a:endParaRPr lang="fr-FR"/>
        </a:p>
      </dgm:t>
    </dgm:pt>
    <dgm:pt modelId="{4FCCA617-9D54-42F3-BEB3-3D3B08786CC7}" type="pres">
      <dgm:prSet presAssocID="{93F4053F-FBC2-49C1-B350-F08D33C6E392}" presName="sibTrans" presStyleCnt="0"/>
      <dgm:spPr/>
    </dgm:pt>
    <dgm:pt modelId="{9C788357-FEDF-4148-BF81-BE5FFFF4E7CC}" type="pres">
      <dgm:prSet presAssocID="{ECC6F058-F750-42E1-BB77-D883E34E1F1A}" presName="textNode" presStyleLbl="node1" presStyleIdx="3" presStyleCnt="4">
        <dgm:presLayoutVars>
          <dgm:bulletEnabled val="1"/>
        </dgm:presLayoutVars>
      </dgm:prSet>
      <dgm:spPr/>
      <dgm:t>
        <a:bodyPr/>
        <a:lstStyle/>
        <a:p>
          <a:endParaRPr lang="fr-FR"/>
        </a:p>
      </dgm:t>
    </dgm:pt>
  </dgm:ptLst>
  <dgm:cxnLst>
    <dgm:cxn modelId="{83153A85-064C-46D7-8B86-57FAF13E1ACC}" srcId="{4D04C8F7-2F8E-4C07-AE99-3A0223C6A973}" destId="{ECC6F058-F750-42E1-BB77-D883E34E1F1A}" srcOrd="3" destOrd="0" parTransId="{0B7134EF-3106-4078-9052-320A3CD0398E}" sibTransId="{1FF9E66F-C821-47BC-9B17-2DE738448956}"/>
    <dgm:cxn modelId="{105E0124-6CA1-446B-BE57-1CF6148721A8}" srcId="{4D04C8F7-2F8E-4C07-AE99-3A0223C6A973}" destId="{795118FC-61E1-4A26-897D-B9ADEBF6B02D}" srcOrd="2" destOrd="0" parTransId="{7E36512E-522E-41B0-9D05-38969BE1125C}" sibTransId="{93F4053F-FBC2-49C1-B350-F08D33C6E392}"/>
    <dgm:cxn modelId="{7B7DB2D4-728F-440B-A080-398B8571F20B}" type="presOf" srcId="{9BD4A799-76D0-4315-9250-EB63E8EEB0C6}" destId="{C1DEA0B5-2FBC-4765-B19A-70C013993929}" srcOrd="0" destOrd="0" presId="urn:microsoft.com/office/officeart/2005/8/layout/hProcess9"/>
    <dgm:cxn modelId="{B8914872-50BF-4113-BEBA-C722A62214FB}" type="presOf" srcId="{45575BA9-5898-475B-BAB8-DEB3783225A6}" destId="{AAC692D5-CA88-4DDF-903F-71ED3ACFDB4F}" srcOrd="0" destOrd="0" presId="urn:microsoft.com/office/officeart/2005/8/layout/hProcess9"/>
    <dgm:cxn modelId="{662B3165-54EA-4226-8B42-BE309D3AEB3C}" srcId="{4D04C8F7-2F8E-4C07-AE99-3A0223C6A973}" destId="{9BD4A799-76D0-4315-9250-EB63E8EEB0C6}" srcOrd="1" destOrd="0" parTransId="{A5843331-B213-44DB-8FDC-1151D1D26BC2}" sibTransId="{A9B7FF43-F567-4539-9A6C-58B14BE69429}"/>
    <dgm:cxn modelId="{5B921D5A-077E-44F7-A4D0-A50E66DBB8C8}" srcId="{4D04C8F7-2F8E-4C07-AE99-3A0223C6A973}" destId="{45575BA9-5898-475B-BAB8-DEB3783225A6}" srcOrd="0" destOrd="0" parTransId="{9BEF3A7E-2325-40AD-97DC-A479557C267A}" sibTransId="{71608499-1BF1-4687-8DEA-BDFBAA44B36C}"/>
    <dgm:cxn modelId="{50CC222F-493B-4400-B284-C81EB0D1C204}" type="presOf" srcId="{795118FC-61E1-4A26-897D-B9ADEBF6B02D}" destId="{82A90997-6BF4-4BDD-959E-F92DE7BE26C3}" srcOrd="0" destOrd="0" presId="urn:microsoft.com/office/officeart/2005/8/layout/hProcess9"/>
    <dgm:cxn modelId="{031BF191-D39E-443E-B938-940A0BB4794E}" type="presOf" srcId="{4D04C8F7-2F8E-4C07-AE99-3A0223C6A973}" destId="{681C5A53-A5F2-4EEB-A687-70A76A248FA6}" srcOrd="0" destOrd="0" presId="urn:microsoft.com/office/officeart/2005/8/layout/hProcess9"/>
    <dgm:cxn modelId="{2F401AA9-79EA-4BFA-A86F-84DB4C0B3659}" type="presOf" srcId="{ECC6F058-F750-42E1-BB77-D883E34E1F1A}" destId="{9C788357-FEDF-4148-BF81-BE5FFFF4E7CC}" srcOrd="0" destOrd="0" presId="urn:microsoft.com/office/officeart/2005/8/layout/hProcess9"/>
    <dgm:cxn modelId="{BBBAA605-B5CC-4480-8252-1C4447E715E7}" type="presParOf" srcId="{681C5A53-A5F2-4EEB-A687-70A76A248FA6}" destId="{337185DD-9747-4C86-8D5C-7ADDF28122DB}" srcOrd="0" destOrd="0" presId="urn:microsoft.com/office/officeart/2005/8/layout/hProcess9"/>
    <dgm:cxn modelId="{6F62735D-9B32-4FC7-8D14-B2DF43D028DA}" type="presParOf" srcId="{681C5A53-A5F2-4EEB-A687-70A76A248FA6}" destId="{0487E45C-2852-437C-BCD6-FCDE715C3E2C}" srcOrd="1" destOrd="0" presId="urn:microsoft.com/office/officeart/2005/8/layout/hProcess9"/>
    <dgm:cxn modelId="{E389D55D-6B6A-4F0D-9407-BE6B93733C36}" type="presParOf" srcId="{0487E45C-2852-437C-BCD6-FCDE715C3E2C}" destId="{AAC692D5-CA88-4DDF-903F-71ED3ACFDB4F}" srcOrd="0" destOrd="0" presId="urn:microsoft.com/office/officeart/2005/8/layout/hProcess9"/>
    <dgm:cxn modelId="{1C940039-1414-499C-8FA8-1BEBB1664ABC}" type="presParOf" srcId="{0487E45C-2852-437C-BCD6-FCDE715C3E2C}" destId="{D34CD684-0A14-459A-88F7-6246B98FAA74}" srcOrd="1" destOrd="0" presId="urn:microsoft.com/office/officeart/2005/8/layout/hProcess9"/>
    <dgm:cxn modelId="{92F6A4BB-EE23-4994-AD99-D75990AAEBF0}" type="presParOf" srcId="{0487E45C-2852-437C-BCD6-FCDE715C3E2C}" destId="{C1DEA0B5-2FBC-4765-B19A-70C013993929}" srcOrd="2" destOrd="0" presId="urn:microsoft.com/office/officeart/2005/8/layout/hProcess9"/>
    <dgm:cxn modelId="{1DA854C2-AFBA-41AC-9EA1-DC4F676EB23B}" type="presParOf" srcId="{0487E45C-2852-437C-BCD6-FCDE715C3E2C}" destId="{8D49AF7F-9FEB-45B1-99F3-2FEEC90A3BED}" srcOrd="3" destOrd="0" presId="urn:microsoft.com/office/officeart/2005/8/layout/hProcess9"/>
    <dgm:cxn modelId="{7CE3CEBF-B431-4BA8-9A52-E4FEDA996640}" type="presParOf" srcId="{0487E45C-2852-437C-BCD6-FCDE715C3E2C}" destId="{82A90997-6BF4-4BDD-959E-F92DE7BE26C3}" srcOrd="4" destOrd="0" presId="urn:microsoft.com/office/officeart/2005/8/layout/hProcess9"/>
    <dgm:cxn modelId="{6AAC8127-441B-48D1-956B-7356A1FFADE5}" type="presParOf" srcId="{0487E45C-2852-437C-BCD6-FCDE715C3E2C}" destId="{4FCCA617-9D54-42F3-BEB3-3D3B08786CC7}" srcOrd="5" destOrd="0" presId="urn:microsoft.com/office/officeart/2005/8/layout/hProcess9"/>
    <dgm:cxn modelId="{78AC49FD-8B64-42C6-BE5D-2BE83D12198C}" type="presParOf" srcId="{0487E45C-2852-437C-BCD6-FCDE715C3E2C}" destId="{9C788357-FEDF-4148-BF81-BE5FFFF4E7CC}"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185DD-9747-4C86-8D5C-7ADDF28122DB}">
      <dsp:nvSpPr>
        <dsp:cNvPr id="0" name=""/>
        <dsp:cNvSpPr/>
      </dsp:nvSpPr>
      <dsp:spPr>
        <a:xfrm>
          <a:off x="2" y="0"/>
          <a:ext cx="8229595" cy="4525963"/>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AAC692D5-CA88-4DDF-903F-71ED3ACFDB4F}">
      <dsp:nvSpPr>
        <dsp:cNvPr id="0" name=""/>
        <dsp:cNvSpPr/>
      </dsp:nvSpPr>
      <dsp:spPr>
        <a:xfrm>
          <a:off x="4118" y="1357788"/>
          <a:ext cx="1981051" cy="1810385"/>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80010" tIns="80010" rIns="80010" bIns="80010" numCol="1" spcCol="1270" anchor="t" anchorCtr="0">
          <a:noAutofit/>
        </a:bodyPr>
        <a:lstStyle/>
        <a:p>
          <a:pPr lvl="0" algn="ctr" defTabSz="933450">
            <a:lnSpc>
              <a:spcPct val="90000"/>
            </a:lnSpc>
            <a:spcBef>
              <a:spcPct val="0"/>
            </a:spcBef>
            <a:spcAft>
              <a:spcPct val="35000"/>
            </a:spcAft>
          </a:pPr>
          <a:r>
            <a:rPr lang="fr-FR" sz="2100" b="1" kern="1200" dirty="0" smtClean="0"/>
            <a:t>Phase 1 </a:t>
          </a:r>
          <a:r>
            <a:rPr lang="fr-FR" sz="2100" kern="1200" dirty="0" smtClean="0"/>
            <a:t>Cadrage de l’évaluation</a:t>
          </a:r>
          <a:endParaRPr lang="fr-FR" sz="2100" kern="1200" dirty="0"/>
        </a:p>
      </dsp:txBody>
      <dsp:txXfrm>
        <a:off x="92494" y="1446164"/>
        <a:ext cx="1804299" cy="1633633"/>
      </dsp:txXfrm>
    </dsp:sp>
    <dsp:sp modelId="{C1DEA0B5-2FBC-4765-B19A-70C013993929}">
      <dsp:nvSpPr>
        <dsp:cNvPr id="0" name=""/>
        <dsp:cNvSpPr/>
      </dsp:nvSpPr>
      <dsp:spPr>
        <a:xfrm>
          <a:off x="2084222" y="1357788"/>
          <a:ext cx="1981051" cy="1810385"/>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80010" tIns="80010" rIns="80010" bIns="80010" numCol="1" spcCol="1270" anchor="t" anchorCtr="0">
          <a:noAutofit/>
        </a:bodyPr>
        <a:lstStyle/>
        <a:p>
          <a:pPr lvl="0" algn="ctr" defTabSz="933450">
            <a:lnSpc>
              <a:spcPct val="90000"/>
            </a:lnSpc>
            <a:spcBef>
              <a:spcPct val="0"/>
            </a:spcBef>
            <a:spcAft>
              <a:spcPct val="35000"/>
            </a:spcAft>
          </a:pPr>
          <a:r>
            <a:rPr lang="fr-FR" sz="2100" b="1" kern="1200" dirty="0" smtClean="0"/>
            <a:t>Phase 2 </a:t>
          </a:r>
          <a:r>
            <a:rPr lang="fr-FR" sz="2100" kern="1200" dirty="0" smtClean="0"/>
            <a:t>Observation et analyse partagée</a:t>
          </a:r>
          <a:endParaRPr lang="fr-FR" sz="2100" kern="1200" dirty="0"/>
        </a:p>
      </dsp:txBody>
      <dsp:txXfrm>
        <a:off x="2172598" y="1446164"/>
        <a:ext cx="1804299" cy="1633633"/>
      </dsp:txXfrm>
    </dsp:sp>
    <dsp:sp modelId="{82A90997-6BF4-4BDD-959E-F92DE7BE26C3}">
      <dsp:nvSpPr>
        <dsp:cNvPr id="0" name=""/>
        <dsp:cNvSpPr/>
      </dsp:nvSpPr>
      <dsp:spPr>
        <a:xfrm>
          <a:off x="4164326" y="1357788"/>
          <a:ext cx="1981051" cy="1810385"/>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80010" tIns="80010" rIns="80010" bIns="80010" numCol="1" spcCol="1270" anchor="t" anchorCtr="0">
          <a:noAutofit/>
        </a:bodyPr>
        <a:lstStyle/>
        <a:p>
          <a:pPr lvl="0" algn="ctr" defTabSz="933450">
            <a:lnSpc>
              <a:spcPct val="90000"/>
            </a:lnSpc>
            <a:spcBef>
              <a:spcPct val="0"/>
            </a:spcBef>
            <a:spcAft>
              <a:spcPct val="35000"/>
            </a:spcAft>
          </a:pPr>
          <a:r>
            <a:rPr lang="fr-FR" sz="2100" b="1" kern="1200" dirty="0" smtClean="0"/>
            <a:t>Phase 3</a:t>
          </a:r>
          <a:r>
            <a:rPr lang="fr-FR" sz="2100" kern="1200" dirty="0" smtClean="0"/>
            <a:t> Partage des résultats et construction des évolutions</a:t>
          </a:r>
          <a:endParaRPr lang="fr-FR" sz="2100" kern="1200" dirty="0"/>
        </a:p>
      </dsp:txBody>
      <dsp:txXfrm>
        <a:off x="4252702" y="1446164"/>
        <a:ext cx="1804299" cy="1633633"/>
      </dsp:txXfrm>
    </dsp:sp>
    <dsp:sp modelId="{9C788357-FEDF-4148-BF81-BE5FFFF4E7CC}">
      <dsp:nvSpPr>
        <dsp:cNvPr id="0" name=""/>
        <dsp:cNvSpPr/>
      </dsp:nvSpPr>
      <dsp:spPr>
        <a:xfrm>
          <a:off x="6244430" y="1357788"/>
          <a:ext cx="1981051" cy="1810385"/>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80010" tIns="80010" rIns="80010" bIns="80010" numCol="1" spcCol="1270" anchor="t" anchorCtr="0">
          <a:noAutofit/>
        </a:bodyPr>
        <a:lstStyle/>
        <a:p>
          <a:pPr lvl="0" algn="ctr" defTabSz="933450">
            <a:lnSpc>
              <a:spcPct val="90000"/>
            </a:lnSpc>
            <a:spcBef>
              <a:spcPct val="0"/>
            </a:spcBef>
            <a:spcAft>
              <a:spcPct val="35000"/>
            </a:spcAft>
          </a:pPr>
          <a:r>
            <a:rPr lang="fr-FR" sz="2100" b="1" kern="1200" dirty="0" smtClean="0"/>
            <a:t>Phase 4</a:t>
          </a:r>
          <a:r>
            <a:rPr lang="fr-FR" sz="2100" kern="1200" dirty="0" smtClean="0"/>
            <a:t> Validation par le comité de pilotage et les élus</a:t>
          </a:r>
          <a:endParaRPr lang="fr-FR" sz="2100" kern="1200" dirty="0"/>
        </a:p>
      </dsp:txBody>
      <dsp:txXfrm>
        <a:off x="6332806" y="1446164"/>
        <a:ext cx="1804299" cy="163363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535039"/>
            <a:ext cx="7772400" cy="1470025"/>
          </a:xfrm>
        </p:spPr>
        <p:txBody>
          <a:bodyPr>
            <a:normAutofit/>
          </a:bodyPr>
          <a:lstStyle>
            <a:lvl1pPr>
              <a:defRPr sz="6000" b="1">
                <a:solidFill>
                  <a:srgbClr val="009EE0"/>
                </a:solidFill>
                <a:latin typeface="Arial Narrow" panose="020B0606020202030204"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1371600" y="3886200"/>
            <a:ext cx="6400800" cy="1752600"/>
          </a:xfrm>
        </p:spPr>
        <p:txBody>
          <a:bodyPr>
            <a:normAutofit/>
          </a:bodyPr>
          <a:lstStyle>
            <a:lvl1pPr marL="0" indent="0" algn="ctr">
              <a:buNone/>
              <a:defRPr sz="2000">
                <a:solidFill>
                  <a:schemeClr val="tx1">
                    <a:tint val="75000"/>
                  </a:schemeClr>
                </a:solidFill>
                <a:latin typeface="Arial Narrow" panose="020B06060202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7" name="Rectangle 6"/>
          <p:cNvSpPr/>
          <p:nvPr userDrawn="1"/>
        </p:nvSpPr>
        <p:spPr>
          <a:xfrm>
            <a:off x="0" y="6165304"/>
            <a:ext cx="9144000" cy="692696"/>
          </a:xfrm>
          <a:prstGeom prst="rect">
            <a:avLst/>
          </a:prstGeom>
          <a:solidFill>
            <a:srgbClr val="009EE0"/>
          </a:solidFill>
          <a:ln>
            <a:solidFill>
              <a:srgbClr val="009E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5304"/>
            <a:ext cx="282620" cy="692696"/>
          </a:xfrm>
          <a:prstGeom prst="rect">
            <a:avLst/>
          </a:prstGeom>
        </p:spPr>
      </p:pic>
      <p:pic>
        <p:nvPicPr>
          <p:cNvPr id="17" name="Imag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2363" y="6237312"/>
            <a:ext cx="1761637" cy="600711"/>
          </a:xfrm>
          <a:prstGeom prst="rect">
            <a:avLst/>
          </a:prstGeom>
        </p:spPr>
      </p:pic>
      <p:pic>
        <p:nvPicPr>
          <p:cNvPr id="18" name="Image 10"/>
          <p:cNvPicPr>
            <a:picLocks noChangeAspect="1"/>
          </p:cNvPicPr>
          <p:nvPr userDrawn="1"/>
        </p:nvPicPr>
        <p:blipFill>
          <a:blip r:embed="rId4"/>
          <a:srcRect/>
          <a:stretch>
            <a:fillRect/>
          </a:stretch>
        </p:blipFill>
        <p:spPr bwMode="auto">
          <a:xfrm>
            <a:off x="895350" y="6273800"/>
            <a:ext cx="890588" cy="395288"/>
          </a:xfrm>
          <a:prstGeom prst="rect">
            <a:avLst/>
          </a:prstGeom>
          <a:noFill/>
          <a:ln w="9525">
            <a:noFill/>
            <a:miter lim="800000"/>
            <a:headEnd/>
            <a:tailEnd/>
          </a:ln>
        </p:spPr>
      </p:pic>
      <p:pic>
        <p:nvPicPr>
          <p:cNvPr id="4" name="Imag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5319" y="260648"/>
            <a:ext cx="1680187" cy="1008112"/>
          </a:xfrm>
          <a:prstGeom prst="rect">
            <a:avLst/>
          </a:prstGeom>
        </p:spPr>
      </p:pic>
    </p:spTree>
    <p:extLst>
      <p:ext uri="{BB962C8B-B14F-4D97-AF65-F5344CB8AC3E}">
        <p14:creationId xmlns:p14="http://schemas.microsoft.com/office/powerpoint/2010/main" val="3779626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F3F2EB-A1C6-4332-B261-091FA23EA552}" type="slidenum">
              <a:rPr lang="fr-FR" smtClean="0"/>
              <a:t>‹N°›</a:t>
            </a:fld>
            <a:endParaRPr lang="fr-FR"/>
          </a:p>
        </p:txBody>
      </p:sp>
    </p:spTree>
    <p:extLst>
      <p:ext uri="{BB962C8B-B14F-4D97-AF65-F5344CB8AC3E}">
        <p14:creationId xmlns:p14="http://schemas.microsoft.com/office/powerpoint/2010/main" val="4293459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175661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9F3F2EB-A1C6-4332-B261-091FA23EA552}" type="slidenum">
              <a:rPr lang="fr-FR" smtClean="0"/>
              <a:t>‹N°›</a:t>
            </a:fld>
            <a:endParaRPr lang="fr-FR"/>
          </a:p>
        </p:txBody>
      </p:sp>
    </p:spTree>
    <p:extLst>
      <p:ext uri="{BB962C8B-B14F-4D97-AF65-F5344CB8AC3E}">
        <p14:creationId xmlns:p14="http://schemas.microsoft.com/office/powerpoint/2010/main" val="1219206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6183" y="2132856"/>
            <a:ext cx="4040188" cy="3951288"/>
          </a:xfrm>
        </p:spPr>
        <p:txBody>
          <a:bodyPr/>
          <a:lstStyle>
            <a:lvl1pPr>
              <a:defRPr sz="2400">
                <a:solidFill>
                  <a:srgbClr val="009EE0"/>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4008" y="2132856"/>
            <a:ext cx="4041775" cy="3951288"/>
          </a:xfrm>
        </p:spPr>
        <p:txBody>
          <a:bodyPr/>
          <a:lstStyle>
            <a:lvl1pPr>
              <a:defRPr sz="2400">
                <a:solidFill>
                  <a:srgbClr val="009EE0"/>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9F3F2EB-A1C6-4332-B261-091FA23EA552}" type="slidenum">
              <a:rPr lang="fr-FR" smtClean="0"/>
              <a:t>‹N°›</a:t>
            </a:fld>
            <a:endParaRPr lang="fr-FR"/>
          </a:p>
        </p:txBody>
      </p:sp>
    </p:spTree>
    <p:extLst>
      <p:ext uri="{BB962C8B-B14F-4D97-AF65-F5344CB8AC3E}">
        <p14:creationId xmlns:p14="http://schemas.microsoft.com/office/powerpoint/2010/main" val="1123848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9F3F2EB-A1C6-4332-B261-091FA23EA552}" type="slidenum">
              <a:rPr lang="fr-FR" smtClean="0"/>
              <a:t>‹N°›</a:t>
            </a:fld>
            <a:endParaRPr lang="fr-FR"/>
          </a:p>
        </p:txBody>
      </p:sp>
    </p:spTree>
    <p:extLst>
      <p:ext uri="{BB962C8B-B14F-4D97-AF65-F5344CB8AC3E}">
        <p14:creationId xmlns:p14="http://schemas.microsoft.com/office/powerpoint/2010/main" val="153177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9F3F2EB-A1C6-4332-B261-091FA23EA552}" type="slidenum">
              <a:rPr lang="fr-FR" smtClean="0"/>
              <a:t>‹N°›</a:t>
            </a:fld>
            <a:endParaRPr lang="fr-FR"/>
          </a:p>
        </p:txBody>
      </p:sp>
    </p:spTree>
    <p:extLst>
      <p:ext uri="{BB962C8B-B14F-4D97-AF65-F5344CB8AC3E}">
        <p14:creationId xmlns:p14="http://schemas.microsoft.com/office/powerpoint/2010/main" val="308405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9F3F2EB-A1C6-4332-B261-091FA23EA552}" type="slidenum">
              <a:rPr lang="fr-FR" smtClean="0"/>
              <a:t>‹N°›</a:t>
            </a:fld>
            <a:endParaRPr lang="fr-FR"/>
          </a:p>
        </p:txBody>
      </p:sp>
    </p:spTree>
    <p:extLst>
      <p:ext uri="{BB962C8B-B14F-4D97-AF65-F5344CB8AC3E}">
        <p14:creationId xmlns:p14="http://schemas.microsoft.com/office/powerpoint/2010/main" val="1708938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9F3F2EB-A1C6-4332-B261-091FA23EA552}" type="slidenum">
              <a:rPr lang="fr-FR" smtClean="0"/>
              <a:t>‹N°›</a:t>
            </a:fld>
            <a:endParaRPr lang="fr-FR"/>
          </a:p>
        </p:txBody>
      </p:sp>
    </p:spTree>
    <p:extLst>
      <p:ext uri="{BB962C8B-B14F-4D97-AF65-F5344CB8AC3E}">
        <p14:creationId xmlns:p14="http://schemas.microsoft.com/office/powerpoint/2010/main" val="1324879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5" name="Espace réservé du pied de page 4"/>
          <p:cNvSpPr>
            <a:spLocks noGrp="1"/>
          </p:cNvSpPr>
          <p:nvPr>
            <p:ph type="ftr" sz="quarter" idx="3"/>
          </p:nvPr>
        </p:nvSpPr>
        <p:spPr>
          <a:xfrm>
            <a:off x="5384225" y="592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7010400" y="1862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3F2EB-A1C6-4332-B261-091FA23EA552}" type="slidenum">
              <a:rPr lang="fr-FR" smtClean="0"/>
              <a:t>‹N°›</a:t>
            </a:fld>
            <a:endParaRPr lang="fr-FR" dirty="0"/>
          </a:p>
        </p:txBody>
      </p:sp>
      <p:pic>
        <p:nvPicPr>
          <p:cNvPr id="7" name="Imag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6165304"/>
            <a:ext cx="282620" cy="692696"/>
          </a:xfrm>
          <a:prstGeom prst="rect">
            <a:avLst/>
          </a:prstGeom>
        </p:spPr>
      </p:pic>
      <p:pic>
        <p:nvPicPr>
          <p:cNvPr id="8" name="Imag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82363" y="6237312"/>
            <a:ext cx="1761637" cy="600711"/>
          </a:xfrm>
          <a:prstGeom prst="rect">
            <a:avLst/>
          </a:prstGeom>
        </p:spPr>
      </p:pic>
      <p:pic>
        <p:nvPicPr>
          <p:cNvPr id="9" name="Image 10"/>
          <p:cNvPicPr>
            <a:picLocks noChangeAspect="1"/>
          </p:cNvPicPr>
          <p:nvPr/>
        </p:nvPicPr>
        <p:blipFill>
          <a:blip r:embed="rId13"/>
          <a:srcRect/>
          <a:stretch>
            <a:fillRect/>
          </a:stretch>
        </p:blipFill>
        <p:spPr bwMode="auto">
          <a:xfrm>
            <a:off x="611560" y="6340023"/>
            <a:ext cx="890588" cy="395288"/>
          </a:xfrm>
          <a:prstGeom prst="rect">
            <a:avLst/>
          </a:prstGeom>
          <a:noFill/>
          <a:ln w="9525">
            <a:noFill/>
            <a:miter lim="800000"/>
            <a:headEnd/>
            <a:tailEnd/>
          </a:ln>
        </p:spPr>
      </p:pic>
      <p:pic>
        <p:nvPicPr>
          <p:cNvPr id="4" name="Image 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283968" y="6294918"/>
            <a:ext cx="864096" cy="518458"/>
          </a:xfrm>
          <a:prstGeom prst="rect">
            <a:avLst/>
          </a:prstGeom>
        </p:spPr>
      </p:pic>
    </p:spTree>
    <p:extLst>
      <p:ext uri="{BB962C8B-B14F-4D97-AF65-F5344CB8AC3E}">
        <p14:creationId xmlns:p14="http://schemas.microsoft.com/office/powerpoint/2010/main" val="1717367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4400" b="1" kern="1200">
          <a:solidFill>
            <a:srgbClr val="009EE0"/>
          </a:solidFill>
          <a:latin typeface="Arial Narrow" panose="020B0606020202030204" pitchFamily="34" charset="0"/>
          <a:ea typeface="+mj-ea"/>
          <a:cs typeface="+mj-cs"/>
        </a:defRPr>
      </a:lvl1pPr>
    </p:titleStyle>
    <p:bodyStyle>
      <a:lvl1pPr marL="342900" indent="-342900" algn="l" defTabSz="914400" rtl="0" eaLnBrk="1" latinLnBrk="0" hangingPunct="1">
        <a:spcBef>
          <a:spcPct val="20000"/>
        </a:spcBef>
        <a:buClr>
          <a:srgbClr val="009EE0"/>
        </a:buClr>
        <a:buFont typeface="Arial" panose="020B0604020202020204" pitchFamily="34" charset="0"/>
        <a:buChar char="•"/>
        <a:defRPr sz="2800" b="1"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Clr>
          <a:srgbClr val="009EE0"/>
        </a:buClr>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Clr>
          <a:srgbClr val="009EE0"/>
        </a:buClr>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371600" indent="0" algn="l" defTabSz="914400" rtl="0" eaLnBrk="1" latinLnBrk="0" hangingPunct="1">
        <a:spcBef>
          <a:spcPct val="20000"/>
        </a:spcBef>
        <a:buClr>
          <a:srgbClr val="E14D16"/>
        </a:buClr>
        <a:buFont typeface="Arial" panose="020B0604020202020204" pitchFamily="34" charset="0"/>
        <a:buNone/>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Clr>
          <a:srgbClr val="E14D16"/>
        </a:buClr>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mailto:bruno.benazech@ac-clermont.fr" TargetMode="External"/><Relationship Id="rId2" Type="http://schemas.openxmlformats.org/officeDocument/2006/relationships/hyperlink" Target="mailto:afatih@ville-clermont-ferrand.fr" TargetMode="External"/><Relationship Id="rId1" Type="http://schemas.openxmlformats.org/officeDocument/2006/relationships/slideLayout" Target="../slideLayouts/slideLayout2.xml"/><Relationship Id="rId5" Type="http://schemas.openxmlformats.org/officeDocument/2006/relationships/hyperlink" Target="mailto:coureau-falquerho@ens-lyon.fr" TargetMode="External"/><Relationship Id="rId4" Type="http://schemas.openxmlformats.org/officeDocument/2006/relationships/hyperlink" Target="mailto:yves.fournel@ens-lyon.f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legifrance.gouv.fr/affichCodeArticle.do?cidTexte=LEGITEXT000006071191&amp;idArticle=LEGIARTI000027682987&amp;dateTexte=2013092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legifrance.gouv.fr/affichCodeArticle.do?cidTexte=LEGITEXT000006071191&amp;idArticle=LEGIARTI000018377382&amp;dateTexte=&amp;categorieLien=ci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legifrance.gouv.fr/affichCodeArticle.do?cidTexte=LEGITEXT000006071191&amp;idArticle=LEGIARTI000027682987&amp;dateTexte=2013092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039095"/>
            <a:ext cx="7772400" cy="1470025"/>
          </a:xfrm>
        </p:spPr>
        <p:txBody>
          <a:bodyPr>
            <a:noAutofit/>
          </a:bodyPr>
          <a:lstStyle/>
          <a:p>
            <a:r>
              <a:rPr lang="fr-FR" sz="4000" dirty="0" smtClean="0"/>
              <a:t>Evaluation du Projet Educatif de la ville de Clermont-Ferrand</a:t>
            </a:r>
            <a:endParaRPr lang="fr-FR" sz="4000" dirty="0"/>
          </a:p>
        </p:txBody>
      </p:sp>
      <p:sp>
        <p:nvSpPr>
          <p:cNvPr id="3" name="Sous-titre 2"/>
          <p:cNvSpPr>
            <a:spLocks noGrp="1"/>
          </p:cNvSpPr>
          <p:nvPr>
            <p:ph type="subTitle" idx="1"/>
          </p:nvPr>
        </p:nvSpPr>
        <p:spPr>
          <a:xfrm>
            <a:off x="1371600" y="4700736"/>
            <a:ext cx="6400800" cy="1752600"/>
          </a:xfrm>
        </p:spPr>
        <p:txBody>
          <a:bodyPr>
            <a:normAutofit/>
          </a:bodyPr>
          <a:lstStyle/>
          <a:p>
            <a:r>
              <a:rPr lang="fr-FR" sz="2400" dirty="0"/>
              <a:t>Formation des relais locaux</a:t>
            </a:r>
          </a:p>
          <a:p>
            <a:r>
              <a:rPr lang="fr-FR" sz="2400" dirty="0" smtClean="0"/>
              <a:t>20 </a:t>
            </a:r>
            <a:r>
              <a:rPr lang="fr-FR" sz="2400" dirty="0"/>
              <a:t>septembre 2016</a:t>
            </a:r>
            <a:endParaRPr lang="fr-FR" sz="2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7124" y="1628800"/>
            <a:ext cx="1592948"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3" y="365103"/>
            <a:ext cx="2232248" cy="794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C:\Users\ecoureau\Desktop\logo_63-sanscrep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91724"/>
            <a:ext cx="2304256" cy="70831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Résultat de recherche d'images pour &quot;dsden 63&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6" descr="Résultat de recherche d'images pour &quot;dsden 63&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8" descr="Résultat de recherche d'images pour &quot;dsden 63&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3" name="Picture 9" descr="C:\Users\ecoureau\Desktop\téléchargemen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360" y="160338"/>
            <a:ext cx="1056886" cy="100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263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txBody>
          <a:bodyPr>
            <a:normAutofit/>
          </a:bodyPr>
          <a:lstStyle/>
          <a:p>
            <a:pPr lvl="0" algn="l"/>
            <a:r>
              <a:rPr lang="fr-FR" sz="2800" dirty="0"/>
              <a:t>Le cadre </a:t>
            </a:r>
            <a:r>
              <a:rPr lang="fr-FR" sz="2800" dirty="0" smtClean="0"/>
              <a:t>réglementaire</a:t>
            </a:r>
            <a:endParaRPr lang="fr-FR" sz="2800" dirty="0"/>
          </a:p>
        </p:txBody>
      </p:sp>
      <p:sp>
        <p:nvSpPr>
          <p:cNvPr id="3" name="Espace réservé du contenu 2"/>
          <p:cNvSpPr>
            <a:spLocks noGrp="1"/>
          </p:cNvSpPr>
          <p:nvPr>
            <p:ph idx="1"/>
          </p:nvPr>
        </p:nvSpPr>
        <p:spPr>
          <a:xfrm>
            <a:off x="457200" y="1196753"/>
            <a:ext cx="8229600" cy="4752528"/>
          </a:xfrm>
        </p:spPr>
        <p:txBody>
          <a:bodyPr>
            <a:noAutofit/>
          </a:bodyPr>
          <a:lstStyle/>
          <a:p>
            <a:pPr>
              <a:lnSpc>
                <a:spcPts val="2100"/>
              </a:lnSpc>
            </a:pPr>
            <a:r>
              <a:rPr lang="fr-FR" sz="2000" dirty="0"/>
              <a:t>Le PEDT prévoit </a:t>
            </a:r>
            <a:r>
              <a:rPr lang="fr-FR" sz="2000" u="sng" dirty="0"/>
              <a:t>prioritairement, mais non exclusivement</a:t>
            </a:r>
            <a:r>
              <a:rPr lang="fr-FR" sz="2000" dirty="0"/>
              <a:t>, des activités proposées pendant le temps </a:t>
            </a:r>
            <a:r>
              <a:rPr lang="fr-FR" sz="2000" dirty="0" smtClean="0"/>
              <a:t>périscolaire</a:t>
            </a:r>
          </a:p>
          <a:p>
            <a:pPr>
              <a:lnSpc>
                <a:spcPts val="2100"/>
              </a:lnSpc>
            </a:pPr>
            <a:endParaRPr lang="fr-FR" sz="2000" dirty="0"/>
          </a:p>
          <a:p>
            <a:pPr>
              <a:lnSpc>
                <a:spcPts val="2100"/>
              </a:lnSpc>
            </a:pPr>
            <a:r>
              <a:rPr lang="fr-FR" sz="2000" dirty="0"/>
              <a:t>Ce temps est lié aux horaires de début et de fin de l'école, ainsi qu'à l'horaire de la pause </a:t>
            </a:r>
            <a:r>
              <a:rPr lang="fr-FR" sz="2000" dirty="0" smtClean="0"/>
              <a:t>méridienne</a:t>
            </a:r>
          </a:p>
          <a:p>
            <a:pPr>
              <a:lnSpc>
                <a:spcPts val="2100"/>
              </a:lnSpc>
            </a:pPr>
            <a:endParaRPr lang="fr-FR" sz="2000" dirty="0"/>
          </a:p>
          <a:p>
            <a:pPr>
              <a:lnSpc>
                <a:spcPts val="2100"/>
              </a:lnSpc>
            </a:pPr>
            <a:r>
              <a:rPr lang="fr-FR" sz="2000" i="1" dirty="0"/>
              <a:t> </a:t>
            </a:r>
            <a:r>
              <a:rPr lang="fr-FR" sz="2000" dirty="0"/>
              <a:t>Identifier l'offre d'activités périscolaires existantes et la formaliser au sein d'un projet éducatif (accueil non déclaré, de type espace ludique surveillé ou garderie, ou accueil collectif de mineurs (ACM) </a:t>
            </a:r>
            <a:r>
              <a:rPr lang="fr-FR" sz="2000" dirty="0" smtClean="0"/>
              <a:t>déclaré</a:t>
            </a:r>
          </a:p>
          <a:p>
            <a:pPr>
              <a:lnSpc>
                <a:spcPts val="2100"/>
              </a:lnSpc>
            </a:pPr>
            <a:endParaRPr lang="fr-FR" sz="2000" dirty="0"/>
          </a:p>
          <a:p>
            <a:pPr>
              <a:lnSpc>
                <a:spcPts val="2100"/>
              </a:lnSpc>
            </a:pPr>
            <a:r>
              <a:rPr lang="fr-FR" sz="2000" dirty="0"/>
              <a:t>Une démarche de professionnalisation des intervenants rémunérés et de formation des bénévoles. </a:t>
            </a:r>
          </a:p>
        </p:txBody>
      </p:sp>
    </p:spTree>
    <p:extLst>
      <p:ext uri="{BB962C8B-B14F-4D97-AF65-F5344CB8AC3E}">
        <p14:creationId xmlns:p14="http://schemas.microsoft.com/office/powerpoint/2010/main" val="547589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txBody>
          <a:bodyPr>
            <a:normAutofit/>
          </a:bodyPr>
          <a:lstStyle/>
          <a:p>
            <a:pPr lvl="0" algn="l"/>
            <a:r>
              <a:rPr lang="fr-FR" sz="2800" dirty="0"/>
              <a:t>Le cadre </a:t>
            </a:r>
            <a:r>
              <a:rPr lang="fr-FR" sz="2800" dirty="0" smtClean="0"/>
              <a:t>réglementaire</a:t>
            </a:r>
            <a:endParaRPr lang="fr-FR" sz="2800" dirty="0"/>
          </a:p>
        </p:txBody>
      </p:sp>
      <p:sp>
        <p:nvSpPr>
          <p:cNvPr id="3" name="Espace réservé du contenu 2"/>
          <p:cNvSpPr>
            <a:spLocks noGrp="1"/>
          </p:cNvSpPr>
          <p:nvPr>
            <p:ph idx="1"/>
          </p:nvPr>
        </p:nvSpPr>
        <p:spPr>
          <a:xfrm>
            <a:off x="457200" y="1052736"/>
            <a:ext cx="8229600" cy="4752528"/>
          </a:xfrm>
        </p:spPr>
        <p:txBody>
          <a:bodyPr>
            <a:noAutofit/>
          </a:bodyPr>
          <a:lstStyle/>
          <a:p>
            <a:pPr>
              <a:lnSpc>
                <a:spcPts val="2100"/>
              </a:lnSpc>
            </a:pPr>
            <a:r>
              <a:rPr lang="fr-FR" sz="2000" u="sng" dirty="0" smtClean="0"/>
              <a:t>Un </a:t>
            </a:r>
            <a:r>
              <a:rPr lang="fr-FR" sz="2000" u="sng" dirty="0"/>
              <a:t>choix des activités, qui relève de la collectivité avec l'appui de ses partenaires, et vise à </a:t>
            </a:r>
            <a:r>
              <a:rPr lang="fr-FR" sz="2000" u="sng" dirty="0" smtClean="0"/>
              <a:t>:</a:t>
            </a:r>
          </a:p>
          <a:p>
            <a:pPr>
              <a:lnSpc>
                <a:spcPts val="2100"/>
              </a:lnSpc>
            </a:pPr>
            <a:endParaRPr lang="fr-FR" sz="2000" u="sng" dirty="0"/>
          </a:p>
          <a:p>
            <a:pPr indent="280988">
              <a:lnSpc>
                <a:spcPct val="150000"/>
              </a:lnSpc>
              <a:buFont typeface="Wingdings" panose="05000000000000000000" pitchFamily="2" charset="2"/>
              <a:buChar char="Ø"/>
            </a:pPr>
            <a:r>
              <a:rPr lang="fr-FR" sz="2000" dirty="0"/>
              <a:t>Favoriser l'égal accès de tous les enfants, y compris les enfants en situation de </a:t>
            </a:r>
            <a:r>
              <a:rPr lang="fr-FR" sz="2000" dirty="0" smtClean="0"/>
              <a:t>handicap</a:t>
            </a:r>
            <a:endParaRPr lang="fr-FR" sz="2000" dirty="0"/>
          </a:p>
          <a:p>
            <a:pPr indent="280988">
              <a:lnSpc>
                <a:spcPct val="150000"/>
              </a:lnSpc>
              <a:buFont typeface="Wingdings" panose="05000000000000000000" pitchFamily="2" charset="2"/>
              <a:buChar char="Ø"/>
            </a:pPr>
            <a:r>
              <a:rPr lang="fr-FR" sz="2000" dirty="0"/>
              <a:t>Contribuer au développement personnel, de leur sensibilité et de leurs aptitudes intellectuelles et physiques, à leur épanouissement et à leur implication dans la vie en collectivité. </a:t>
            </a:r>
          </a:p>
          <a:p>
            <a:pPr indent="280988">
              <a:lnSpc>
                <a:spcPct val="150000"/>
              </a:lnSpc>
              <a:buFont typeface="Wingdings" panose="05000000000000000000" pitchFamily="2" charset="2"/>
              <a:buChar char="Ø"/>
            </a:pPr>
            <a:r>
              <a:rPr lang="fr-FR" sz="2000" dirty="0"/>
              <a:t>Répondre au besoin social de transition entre le temps scolaire et la vie familiale. </a:t>
            </a:r>
          </a:p>
          <a:p>
            <a:pPr indent="280988">
              <a:lnSpc>
                <a:spcPct val="150000"/>
              </a:lnSpc>
              <a:buFont typeface="Wingdings" panose="05000000000000000000" pitchFamily="2" charset="2"/>
              <a:buChar char="Ø"/>
            </a:pPr>
            <a:r>
              <a:rPr lang="fr-FR" sz="2000" dirty="0"/>
              <a:t>Préserver en maternelle les temps de calme et de repos. </a:t>
            </a:r>
          </a:p>
        </p:txBody>
      </p:sp>
    </p:spTree>
    <p:extLst>
      <p:ext uri="{BB962C8B-B14F-4D97-AF65-F5344CB8AC3E}">
        <p14:creationId xmlns:p14="http://schemas.microsoft.com/office/powerpoint/2010/main" val="1730885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txBody>
          <a:bodyPr>
            <a:normAutofit/>
          </a:bodyPr>
          <a:lstStyle/>
          <a:p>
            <a:pPr lvl="0" algn="l"/>
            <a:r>
              <a:rPr lang="fr-FR" sz="2800" dirty="0"/>
              <a:t>Le cadre </a:t>
            </a:r>
            <a:r>
              <a:rPr lang="fr-FR" sz="2800" dirty="0" smtClean="0"/>
              <a:t>réglementaire</a:t>
            </a:r>
            <a:endParaRPr lang="fr-FR" sz="2800" dirty="0"/>
          </a:p>
        </p:txBody>
      </p:sp>
      <p:sp>
        <p:nvSpPr>
          <p:cNvPr id="3" name="Espace réservé du contenu 2"/>
          <p:cNvSpPr>
            <a:spLocks noGrp="1"/>
          </p:cNvSpPr>
          <p:nvPr>
            <p:ph idx="1"/>
          </p:nvPr>
        </p:nvSpPr>
        <p:spPr>
          <a:xfrm>
            <a:off x="457200" y="1196753"/>
            <a:ext cx="8229600" cy="4752528"/>
          </a:xfrm>
        </p:spPr>
        <p:txBody>
          <a:bodyPr>
            <a:noAutofit/>
          </a:bodyPr>
          <a:lstStyle/>
          <a:p>
            <a:pPr marL="539750" indent="-457200"/>
            <a:r>
              <a:rPr lang="fr-FR" sz="2000" dirty="0"/>
              <a:t>Le PEDT peut prendre en compte les dispositifs de contractualisation existant dans le domaine culturel : CLEA, PTEA, contrat territoire lecture – CTL et les parcours de découverte multi-activités (APS</a:t>
            </a:r>
            <a:r>
              <a:rPr lang="fr-FR" sz="2000" dirty="0" smtClean="0"/>
              <a:t>)</a:t>
            </a:r>
          </a:p>
          <a:p>
            <a:pPr marL="539750" indent="-457200"/>
            <a:endParaRPr lang="fr-FR" sz="500" dirty="0"/>
          </a:p>
          <a:p>
            <a:pPr marL="539750" indent="-457200"/>
            <a:r>
              <a:rPr lang="fr-FR" sz="2000" dirty="0"/>
              <a:t>Le PEDT peut s'appuyer sur les différents dispositifs éducatifs existant : CEL –PEL, CLAS</a:t>
            </a:r>
            <a:r>
              <a:rPr lang="fr-FR" sz="2000" dirty="0" smtClean="0"/>
              <a:t>, PEL</a:t>
            </a:r>
          </a:p>
          <a:p>
            <a:pPr marL="539750" indent="-457200"/>
            <a:endParaRPr lang="fr-FR" sz="500" dirty="0"/>
          </a:p>
          <a:p>
            <a:pPr marL="539750" indent="-457200"/>
            <a:r>
              <a:rPr lang="fr-FR" sz="2000" dirty="0"/>
              <a:t>Les parties peuvent convenir par avenant que le PEL tient lieu de </a:t>
            </a:r>
            <a:r>
              <a:rPr lang="fr-FR" sz="2000" dirty="0" smtClean="0"/>
              <a:t>PEDT</a:t>
            </a:r>
            <a:endParaRPr lang="fr-FR" sz="2000" dirty="0"/>
          </a:p>
          <a:p>
            <a:pPr marL="539750" indent="-457200"/>
            <a:endParaRPr lang="fr-FR" sz="500" dirty="0"/>
          </a:p>
          <a:p>
            <a:pPr marL="539750" indent="-457200"/>
            <a:r>
              <a:rPr lang="fr-FR" sz="2000" dirty="0"/>
              <a:t>Si un contrat enfance-jeunesse (CEJ) a été conclu avec la Caf, le PEDT doit, dans la mesure du possible, être élaboré en cohérence avec </a:t>
            </a:r>
            <a:r>
              <a:rPr lang="fr-FR" sz="2000" dirty="0" smtClean="0"/>
              <a:t>celui-ci</a:t>
            </a:r>
          </a:p>
          <a:p>
            <a:pPr marL="539750" indent="-457200"/>
            <a:endParaRPr lang="fr-FR" sz="500" dirty="0"/>
          </a:p>
          <a:p>
            <a:pPr marL="539750" indent="-457200"/>
            <a:r>
              <a:rPr lang="fr-FR" sz="2000" dirty="0"/>
              <a:t>En politique de la ville, le PEDT constitue un axe structurant du volet éducatif des contrats de ville.</a:t>
            </a:r>
          </a:p>
          <a:p>
            <a:endParaRPr lang="fr-FR" sz="2000" dirty="0"/>
          </a:p>
        </p:txBody>
      </p:sp>
    </p:spTree>
    <p:extLst>
      <p:ext uri="{BB962C8B-B14F-4D97-AF65-F5344CB8AC3E}">
        <p14:creationId xmlns:p14="http://schemas.microsoft.com/office/powerpoint/2010/main" val="3817031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txBody>
          <a:bodyPr>
            <a:normAutofit/>
          </a:bodyPr>
          <a:lstStyle/>
          <a:p>
            <a:pPr lvl="0" algn="l"/>
            <a:r>
              <a:rPr lang="fr-FR" sz="2800" dirty="0"/>
              <a:t>Le cadre </a:t>
            </a:r>
            <a:r>
              <a:rPr lang="fr-FR" sz="2800" dirty="0" smtClean="0"/>
              <a:t>réglementaire</a:t>
            </a:r>
            <a:endParaRPr lang="fr-FR" sz="2800" dirty="0"/>
          </a:p>
        </p:txBody>
      </p:sp>
      <p:sp>
        <p:nvSpPr>
          <p:cNvPr id="3" name="Espace réservé du contenu 2"/>
          <p:cNvSpPr>
            <a:spLocks noGrp="1"/>
          </p:cNvSpPr>
          <p:nvPr>
            <p:ph idx="1"/>
          </p:nvPr>
        </p:nvSpPr>
        <p:spPr>
          <a:xfrm>
            <a:off x="457200" y="1196753"/>
            <a:ext cx="8229600" cy="4752528"/>
          </a:xfrm>
        </p:spPr>
        <p:txBody>
          <a:bodyPr>
            <a:noAutofit/>
          </a:bodyPr>
          <a:lstStyle/>
          <a:p>
            <a:r>
              <a:rPr lang="fr-FR" sz="2000" dirty="0"/>
              <a:t>Une démarche partenariale avec les services de l'État et les acteurs éducatifs locaux. C’est un cadre partenarial matérialisé par une convention</a:t>
            </a:r>
            <a:r>
              <a:rPr lang="fr-FR" sz="2000" dirty="0" smtClean="0"/>
              <a:t>.</a:t>
            </a:r>
          </a:p>
          <a:p>
            <a:endParaRPr lang="fr-FR" sz="2000" dirty="0"/>
          </a:p>
          <a:p>
            <a:r>
              <a:rPr lang="fr-FR" sz="2000" dirty="0"/>
              <a:t>Les services de l'État s'assurent que l'organisation retenue pour l'accueil des enfants permet de garantir leur sécurité, la qualité éducative des activités et leur cohérence avec les objectifs poursuivis par le service public de l'éducation</a:t>
            </a:r>
            <a:r>
              <a:rPr lang="fr-FR" sz="2000" dirty="0" smtClean="0"/>
              <a:t>.</a:t>
            </a:r>
          </a:p>
          <a:p>
            <a:endParaRPr lang="fr-FR" sz="2000" dirty="0"/>
          </a:p>
          <a:p>
            <a:r>
              <a:rPr lang="fr-FR" sz="2000" u="sng" dirty="0"/>
              <a:t>Le PEDT est un instrument souple et adaptable à toutes les réalités locales</a:t>
            </a:r>
            <a:r>
              <a:rPr lang="fr-FR" sz="2000" dirty="0"/>
              <a:t>. </a:t>
            </a:r>
          </a:p>
          <a:p>
            <a:endParaRPr lang="fr-FR" sz="2000" dirty="0"/>
          </a:p>
        </p:txBody>
      </p:sp>
    </p:spTree>
    <p:extLst>
      <p:ext uri="{BB962C8B-B14F-4D97-AF65-F5344CB8AC3E}">
        <p14:creationId xmlns:p14="http://schemas.microsoft.com/office/powerpoint/2010/main" val="50762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txBody>
          <a:bodyPr>
            <a:normAutofit fontScale="90000"/>
          </a:bodyPr>
          <a:lstStyle/>
          <a:p>
            <a:pPr lvl="0" algn="l"/>
            <a:r>
              <a:rPr lang="fr-FR" sz="2800" dirty="0" smtClean="0"/>
              <a:t>Bref rappel : historique </a:t>
            </a:r>
            <a:r>
              <a:rPr lang="fr-FR" sz="2800" dirty="0"/>
              <a:t>des PEDT / </a:t>
            </a:r>
            <a:r>
              <a:rPr lang="fr-FR" sz="2800" dirty="0" smtClean="0"/>
              <a:t>relations école </a:t>
            </a:r>
            <a:r>
              <a:rPr lang="fr-FR" sz="2800" dirty="0"/>
              <a:t>et territoires</a:t>
            </a:r>
          </a:p>
        </p:txBody>
      </p:sp>
      <p:sp>
        <p:nvSpPr>
          <p:cNvPr id="3" name="Espace réservé du contenu 2"/>
          <p:cNvSpPr>
            <a:spLocks noGrp="1"/>
          </p:cNvSpPr>
          <p:nvPr>
            <p:ph idx="1"/>
          </p:nvPr>
        </p:nvSpPr>
        <p:spPr>
          <a:xfrm>
            <a:off x="457200" y="1196753"/>
            <a:ext cx="8229600" cy="4752528"/>
          </a:xfrm>
        </p:spPr>
        <p:txBody>
          <a:bodyPr>
            <a:noAutofit/>
          </a:bodyPr>
          <a:lstStyle/>
          <a:p>
            <a:r>
              <a:rPr lang="fr-FR" sz="2000" dirty="0"/>
              <a:t>Des expériences de PEL, PEG depuis plus de 20 ans développées depuis </a:t>
            </a:r>
            <a:r>
              <a:rPr lang="fr-FR" sz="2000" dirty="0" smtClean="0"/>
              <a:t>2008</a:t>
            </a:r>
          </a:p>
          <a:p>
            <a:endParaRPr lang="fr-FR" sz="500" dirty="0"/>
          </a:p>
          <a:p>
            <a:r>
              <a:rPr lang="fr-FR" sz="2000" dirty="0"/>
              <a:t>La démarche des CEL et les expériences sur les rythmes </a:t>
            </a:r>
            <a:r>
              <a:rPr lang="fr-FR" sz="2000" dirty="0" smtClean="0"/>
              <a:t>éducatifs</a:t>
            </a:r>
          </a:p>
          <a:p>
            <a:endParaRPr lang="fr-FR" sz="500" dirty="0"/>
          </a:p>
          <a:p>
            <a:r>
              <a:rPr lang="fr-FR" sz="2000" dirty="0"/>
              <a:t>Les contrats de ville et leur volet éducatif, le </a:t>
            </a:r>
            <a:r>
              <a:rPr lang="fr-FR" sz="2000" dirty="0" smtClean="0"/>
              <a:t>PRE</a:t>
            </a:r>
          </a:p>
          <a:p>
            <a:endParaRPr lang="fr-FR" sz="500" dirty="0"/>
          </a:p>
          <a:p>
            <a:r>
              <a:rPr lang="fr-FR" sz="2000" dirty="0"/>
              <a:t>Depuis 1983 avec les lois de décentralisation intervention des communes sur temps scolaire (DUMI, ETAPS, BCD, bibliothèques, musées, études, CLAS, plans EAC, EEDD: jardins, mares, tri, compostage, sécurité routière, ….) et l’éducation à </a:t>
            </a:r>
            <a:r>
              <a:rPr lang="fr-FR" sz="2000" dirty="0" smtClean="0"/>
              <a:t>l’alimentation</a:t>
            </a:r>
          </a:p>
          <a:p>
            <a:endParaRPr lang="fr-FR" sz="500" dirty="0"/>
          </a:p>
          <a:p>
            <a:r>
              <a:rPr lang="fr-FR" sz="2000" dirty="0"/>
              <a:t>Les CEJ avec la </a:t>
            </a:r>
            <a:r>
              <a:rPr lang="fr-FR" sz="2000" dirty="0" smtClean="0"/>
              <a:t>CAF.</a:t>
            </a:r>
            <a:endParaRPr lang="fr-FR" sz="2000" dirty="0"/>
          </a:p>
        </p:txBody>
      </p:sp>
    </p:spTree>
    <p:extLst>
      <p:ext uri="{BB962C8B-B14F-4D97-AF65-F5344CB8AC3E}">
        <p14:creationId xmlns:p14="http://schemas.microsoft.com/office/powerpoint/2010/main" val="3191117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txBody>
          <a:bodyPr>
            <a:normAutofit/>
          </a:bodyPr>
          <a:lstStyle/>
          <a:p>
            <a:pPr lvl="0" algn="l"/>
            <a:r>
              <a:rPr lang="fr-FR" sz="2800" dirty="0" smtClean="0"/>
              <a:t>Le contexte actuel</a:t>
            </a:r>
            <a:endParaRPr lang="fr-FR" sz="2800" dirty="0"/>
          </a:p>
        </p:txBody>
      </p:sp>
      <p:sp>
        <p:nvSpPr>
          <p:cNvPr id="3" name="Espace réservé du contenu 2"/>
          <p:cNvSpPr>
            <a:spLocks noGrp="1"/>
          </p:cNvSpPr>
          <p:nvPr>
            <p:ph idx="1"/>
          </p:nvPr>
        </p:nvSpPr>
        <p:spPr>
          <a:xfrm>
            <a:off x="457200" y="1052736"/>
            <a:ext cx="8229600" cy="4752528"/>
          </a:xfrm>
        </p:spPr>
        <p:txBody>
          <a:bodyPr>
            <a:noAutofit/>
          </a:bodyPr>
          <a:lstStyle/>
          <a:p>
            <a:r>
              <a:rPr lang="fr-FR" sz="2000" dirty="0"/>
              <a:t>Depuis la rentrée 2015, généralisation des PEDT sur l'ensemble du </a:t>
            </a:r>
            <a:r>
              <a:rPr lang="fr-FR" sz="2000" dirty="0" smtClean="0"/>
              <a:t>territoire</a:t>
            </a:r>
          </a:p>
          <a:p>
            <a:pPr marL="0" indent="0">
              <a:buNone/>
            </a:pPr>
            <a:r>
              <a:rPr lang="fr-FR" sz="2000" dirty="0"/>
              <a:t> </a:t>
            </a:r>
          </a:p>
          <a:p>
            <a:r>
              <a:rPr lang="fr-FR" sz="2000" dirty="0"/>
              <a:t>Ce projet relève, à l'initiative de la collectivité territoriale compétente, </a:t>
            </a:r>
            <a:r>
              <a:rPr lang="fr-FR" sz="2000" u="sng" dirty="0"/>
              <a:t>d'une démarche partenariale avec les services de l'État concernés et l'ensemble des acteurs éducatifs locaux.</a:t>
            </a:r>
            <a:r>
              <a:rPr lang="fr-FR" sz="2000" dirty="0"/>
              <a:t> </a:t>
            </a:r>
          </a:p>
          <a:p>
            <a:endParaRPr lang="fr-FR" sz="2000" dirty="0" smtClean="0"/>
          </a:p>
          <a:p>
            <a:r>
              <a:rPr lang="fr-FR" sz="2000" dirty="0" smtClean="0"/>
              <a:t>Les </a:t>
            </a:r>
            <a:r>
              <a:rPr lang="fr-FR" sz="2000" dirty="0"/>
              <a:t>services de l'État s'assurent, préalablement à la signature de la convention et en tenant compte des circonstances locales, que l'organisation retenue pour l'accueil des enfants permet de </a:t>
            </a:r>
            <a:r>
              <a:rPr lang="fr-FR" sz="2000" u="sng" dirty="0"/>
              <a:t>garantir leur sécurité, la qualité éducative des activités et leur cohérence avec les objectifs poursuivis par le service public de l'éducation.</a:t>
            </a:r>
            <a:endParaRPr lang="fr-FR" sz="2000" dirty="0"/>
          </a:p>
          <a:p>
            <a:endParaRPr lang="fr-FR" sz="2000" u="sng" dirty="0" smtClean="0"/>
          </a:p>
          <a:p>
            <a:r>
              <a:rPr lang="fr-FR" sz="2000" u="sng" dirty="0" smtClean="0"/>
              <a:t>Le </a:t>
            </a:r>
            <a:r>
              <a:rPr lang="fr-FR" sz="2000" u="sng" dirty="0"/>
              <a:t>PEDT est un instrument souple et adaptable à toutes les réalités locales</a:t>
            </a:r>
            <a:r>
              <a:rPr lang="fr-FR" sz="2000" dirty="0"/>
              <a:t>. Il s'appuie sur les activités déjà mises en place par les communes ou EPCI, ainsi que sur d'autres offres existantes dans les territoires</a:t>
            </a:r>
            <a:r>
              <a:rPr lang="fr-FR" sz="2000" dirty="0" smtClean="0"/>
              <a:t>.</a:t>
            </a:r>
            <a:endParaRPr lang="fr-FR" sz="2000" dirty="0"/>
          </a:p>
        </p:txBody>
      </p:sp>
    </p:spTree>
    <p:extLst>
      <p:ext uri="{BB962C8B-B14F-4D97-AF65-F5344CB8AC3E}">
        <p14:creationId xmlns:p14="http://schemas.microsoft.com/office/powerpoint/2010/main" val="117876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txBody>
          <a:bodyPr>
            <a:normAutofit/>
          </a:bodyPr>
          <a:lstStyle/>
          <a:p>
            <a:pPr lvl="0" algn="l"/>
            <a:r>
              <a:rPr lang="fr-FR" sz="2800" dirty="0"/>
              <a:t>Le contexte </a:t>
            </a:r>
            <a:r>
              <a:rPr lang="fr-FR" sz="2800" dirty="0" smtClean="0"/>
              <a:t>actuel</a:t>
            </a:r>
            <a:endParaRPr lang="fr-FR" sz="2800" dirty="0"/>
          </a:p>
        </p:txBody>
      </p:sp>
      <p:sp>
        <p:nvSpPr>
          <p:cNvPr id="3" name="Espace réservé du contenu 2"/>
          <p:cNvSpPr>
            <a:spLocks noGrp="1"/>
          </p:cNvSpPr>
          <p:nvPr>
            <p:ph idx="1"/>
          </p:nvPr>
        </p:nvSpPr>
        <p:spPr>
          <a:xfrm>
            <a:off x="457200" y="1196753"/>
            <a:ext cx="8229600" cy="4752528"/>
          </a:xfrm>
        </p:spPr>
        <p:txBody>
          <a:bodyPr>
            <a:noAutofit/>
          </a:bodyPr>
          <a:lstStyle/>
          <a:p>
            <a:pPr marL="0" indent="0" algn="ctr">
              <a:buNone/>
            </a:pPr>
            <a:r>
              <a:rPr lang="fr-FR" sz="2000" dirty="0" smtClean="0"/>
              <a:t>Le PEDT est un PROCESSUS</a:t>
            </a:r>
          </a:p>
          <a:p>
            <a:pPr marL="0" indent="0" algn="ctr">
              <a:buNone/>
            </a:pPr>
            <a:r>
              <a:rPr lang="fr-FR" sz="2000" dirty="0" smtClean="0"/>
              <a:t>Le PEDT est un PROJET EDUCATIF GLOBAL ET PARTENARIAL</a:t>
            </a:r>
          </a:p>
          <a:p>
            <a:endParaRPr lang="fr-FR" sz="2000" dirty="0"/>
          </a:p>
          <a:p>
            <a:r>
              <a:rPr lang="fr-FR" sz="2000" dirty="0" smtClean="0"/>
              <a:t>Une </a:t>
            </a:r>
            <a:r>
              <a:rPr lang="fr-FR" sz="2000" dirty="0"/>
              <a:t>généralisation amorcée à partir de la réforme des rythmes scolaires et réalisée</a:t>
            </a:r>
          </a:p>
          <a:p>
            <a:r>
              <a:rPr lang="fr-FR" sz="2000" dirty="0"/>
              <a:t>Déjà des évolutions depuis la 1</a:t>
            </a:r>
            <a:r>
              <a:rPr lang="fr-FR" sz="2000" baseline="30000" dirty="0"/>
              <a:t>ère</a:t>
            </a:r>
            <a:r>
              <a:rPr lang="fr-FR" sz="2000" dirty="0"/>
              <a:t> année</a:t>
            </a:r>
          </a:p>
          <a:p>
            <a:r>
              <a:rPr lang="fr-FR" sz="2000" dirty="0"/>
              <a:t>Le PEDT a vocation à englober les temps scolaire, péri et extrascolaire,</a:t>
            </a:r>
          </a:p>
          <a:p>
            <a:r>
              <a:rPr lang="fr-FR" sz="2000" dirty="0"/>
              <a:t>Des premières expériences associant le collège ou la petite enfance (transitions, passerelles),</a:t>
            </a:r>
          </a:p>
          <a:p>
            <a:r>
              <a:rPr lang="fr-FR" dirty="0"/>
              <a:t>C</a:t>
            </a:r>
            <a:r>
              <a:rPr lang="fr-FR" sz="2000" dirty="0"/>
              <a:t>oéducation, </a:t>
            </a:r>
            <a:r>
              <a:rPr lang="fr-FR" dirty="0"/>
              <a:t>C</a:t>
            </a:r>
            <a:r>
              <a:rPr lang="fr-FR" sz="2000" dirty="0"/>
              <a:t>oopération, </a:t>
            </a:r>
            <a:r>
              <a:rPr lang="fr-FR" dirty="0"/>
              <a:t>C</a:t>
            </a:r>
            <a:r>
              <a:rPr lang="fr-FR" sz="2000" dirty="0"/>
              <a:t>ohérence</a:t>
            </a:r>
            <a:r>
              <a:rPr lang="fr-FR" sz="2000" dirty="0" smtClean="0"/>
              <a:t>, </a:t>
            </a:r>
            <a:r>
              <a:rPr lang="fr-FR" dirty="0" smtClean="0"/>
              <a:t>C</a:t>
            </a:r>
            <a:r>
              <a:rPr lang="fr-FR" sz="2000" dirty="0" smtClean="0"/>
              <a:t>omplémentarité </a:t>
            </a:r>
            <a:r>
              <a:rPr lang="fr-FR" sz="2000" dirty="0"/>
              <a:t>sans substitution,</a:t>
            </a:r>
          </a:p>
        </p:txBody>
      </p:sp>
    </p:spTree>
    <p:extLst>
      <p:ext uri="{BB962C8B-B14F-4D97-AF65-F5344CB8AC3E}">
        <p14:creationId xmlns:p14="http://schemas.microsoft.com/office/powerpoint/2010/main" val="1431574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txBody>
          <a:bodyPr>
            <a:normAutofit/>
          </a:bodyPr>
          <a:lstStyle/>
          <a:p>
            <a:pPr lvl="0" algn="l"/>
            <a:r>
              <a:rPr lang="fr-FR" sz="2800" dirty="0" smtClean="0"/>
              <a:t>Les principaux défis et fragilités des PEDT à ce jour</a:t>
            </a:r>
            <a:endParaRPr lang="fr-FR" sz="2800" dirty="0"/>
          </a:p>
        </p:txBody>
      </p:sp>
      <p:sp>
        <p:nvSpPr>
          <p:cNvPr id="3" name="Espace réservé du contenu 2"/>
          <p:cNvSpPr>
            <a:spLocks noGrp="1"/>
          </p:cNvSpPr>
          <p:nvPr>
            <p:ph idx="1"/>
          </p:nvPr>
        </p:nvSpPr>
        <p:spPr>
          <a:xfrm>
            <a:off x="457200" y="1196753"/>
            <a:ext cx="8229600" cy="4752528"/>
          </a:xfrm>
        </p:spPr>
        <p:txBody>
          <a:bodyPr>
            <a:noAutofit/>
          </a:bodyPr>
          <a:lstStyle/>
          <a:p>
            <a:r>
              <a:rPr lang="fr-FR" sz="2000" dirty="0"/>
              <a:t>Après la mise en place et l’organisation, travailler sur les objectifs et les contenus, la réussite éducative vers plus d’Égalité, </a:t>
            </a:r>
            <a:r>
              <a:rPr lang="fr-FR" sz="2000" dirty="0" smtClean="0"/>
              <a:t>d’Équité</a:t>
            </a:r>
          </a:p>
          <a:p>
            <a:endParaRPr lang="fr-FR" sz="2000" dirty="0"/>
          </a:p>
          <a:p>
            <a:r>
              <a:rPr lang="fr-FR" sz="2000" dirty="0"/>
              <a:t>Participation, concertation, </a:t>
            </a:r>
            <a:r>
              <a:rPr lang="fr-FR" sz="2000" dirty="0" err="1"/>
              <a:t>co</a:t>
            </a:r>
            <a:r>
              <a:rPr lang="fr-FR" sz="2000" dirty="0"/>
              <a:t>-construction: dépasser </a:t>
            </a:r>
            <a:r>
              <a:rPr lang="fr-FR" sz="2000" dirty="0" smtClean="0"/>
              <a:t>l’information</a:t>
            </a:r>
          </a:p>
          <a:p>
            <a:endParaRPr lang="fr-FR" sz="2000" dirty="0"/>
          </a:p>
          <a:p>
            <a:r>
              <a:rPr lang="fr-FR" sz="2000" dirty="0"/>
              <a:t>La place des enfants et des </a:t>
            </a:r>
            <a:r>
              <a:rPr lang="fr-FR" sz="2000" dirty="0" smtClean="0"/>
              <a:t>jeunes</a:t>
            </a:r>
          </a:p>
          <a:p>
            <a:endParaRPr lang="fr-FR" sz="2000" dirty="0"/>
          </a:p>
          <a:p>
            <a:r>
              <a:rPr lang="fr-FR" sz="2000" dirty="0"/>
              <a:t>La place des </a:t>
            </a:r>
            <a:r>
              <a:rPr lang="fr-FR" sz="2000" dirty="0" smtClean="0"/>
              <a:t>parents</a:t>
            </a:r>
          </a:p>
          <a:p>
            <a:endParaRPr lang="fr-FR" sz="2000" dirty="0"/>
          </a:p>
          <a:p>
            <a:r>
              <a:rPr lang="fr-FR" sz="2000" dirty="0"/>
              <a:t>Le périscolaire: un temps éducatif à part </a:t>
            </a:r>
            <a:r>
              <a:rPr lang="fr-FR" sz="2000" dirty="0" smtClean="0"/>
              <a:t>entière.</a:t>
            </a:r>
            <a:endParaRPr lang="fr-FR" sz="2000" dirty="0"/>
          </a:p>
        </p:txBody>
      </p:sp>
    </p:spTree>
    <p:extLst>
      <p:ext uri="{BB962C8B-B14F-4D97-AF65-F5344CB8AC3E}">
        <p14:creationId xmlns:p14="http://schemas.microsoft.com/office/powerpoint/2010/main" val="1879104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74032"/>
            <a:ext cx="8229600" cy="1143000"/>
          </a:xfrm>
        </p:spPr>
        <p:txBody>
          <a:bodyPr>
            <a:noAutofit/>
          </a:bodyPr>
          <a:lstStyle/>
          <a:p>
            <a:pPr lvl="0"/>
            <a:r>
              <a:rPr lang="fr-FR" dirty="0"/>
              <a:t>2</a:t>
            </a:r>
            <a:r>
              <a:rPr lang="fr-FR" dirty="0" smtClean="0"/>
              <a:t>. Pourquoi évaluer un PEDT ?</a:t>
            </a:r>
            <a:endParaRPr lang="fr-FR" dirty="0"/>
          </a:p>
        </p:txBody>
      </p:sp>
    </p:spTree>
    <p:extLst>
      <p:ext uri="{BB962C8B-B14F-4D97-AF65-F5344CB8AC3E}">
        <p14:creationId xmlns:p14="http://schemas.microsoft.com/office/powerpoint/2010/main" val="1418476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txBody>
          <a:bodyPr>
            <a:normAutofit/>
          </a:bodyPr>
          <a:lstStyle/>
          <a:p>
            <a:pPr lvl="0" algn="l"/>
            <a:r>
              <a:rPr lang="fr-FR" sz="2800" dirty="0" smtClean="0"/>
              <a:t>Evaluer un PEDT…</a:t>
            </a:r>
            <a:endParaRPr lang="fr-FR" sz="2800" dirty="0"/>
          </a:p>
        </p:txBody>
      </p:sp>
      <p:sp>
        <p:nvSpPr>
          <p:cNvPr id="3" name="Espace réservé du contenu 2"/>
          <p:cNvSpPr>
            <a:spLocks noGrp="1"/>
          </p:cNvSpPr>
          <p:nvPr>
            <p:ph idx="1"/>
          </p:nvPr>
        </p:nvSpPr>
        <p:spPr>
          <a:xfrm>
            <a:off x="457200" y="1423317"/>
            <a:ext cx="8229600" cy="4525963"/>
          </a:xfrm>
        </p:spPr>
        <p:txBody>
          <a:bodyPr>
            <a:noAutofit/>
          </a:bodyPr>
          <a:lstStyle/>
          <a:p>
            <a:pPr>
              <a:lnSpc>
                <a:spcPct val="200000"/>
              </a:lnSpc>
            </a:pPr>
            <a:r>
              <a:rPr lang="fr-FR" sz="2400" dirty="0" smtClean="0"/>
              <a:t>Que veut dire évaluer ?</a:t>
            </a:r>
          </a:p>
          <a:p>
            <a:pPr>
              <a:lnSpc>
                <a:spcPct val="200000"/>
              </a:lnSpc>
            </a:pPr>
            <a:r>
              <a:rPr lang="fr-FR" sz="2400" dirty="0" smtClean="0"/>
              <a:t>Pourquoi on évalue ? Quels sont les possibles et le souhaitable en la matière ?</a:t>
            </a:r>
          </a:p>
          <a:p>
            <a:pPr>
              <a:lnSpc>
                <a:spcPct val="200000"/>
              </a:lnSpc>
            </a:pPr>
            <a:r>
              <a:rPr lang="fr-FR" sz="2400" dirty="0" smtClean="0"/>
              <a:t>Quels sont les objectifs et parmi eux les plus prioritaires ?</a:t>
            </a:r>
          </a:p>
          <a:p>
            <a:pPr>
              <a:lnSpc>
                <a:spcPct val="200000"/>
              </a:lnSpc>
            </a:pPr>
            <a:r>
              <a:rPr lang="fr-FR" sz="2400" dirty="0" smtClean="0"/>
              <a:t>Sur quoi porte l’évaluation ? Quel est son périmètre ?</a:t>
            </a:r>
          </a:p>
        </p:txBody>
      </p:sp>
    </p:spTree>
    <p:extLst>
      <p:ext uri="{BB962C8B-B14F-4D97-AF65-F5344CB8AC3E}">
        <p14:creationId xmlns:p14="http://schemas.microsoft.com/office/powerpoint/2010/main" val="60864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1904"/>
            <a:ext cx="8229600" cy="1143000"/>
          </a:xfrm>
        </p:spPr>
        <p:txBody>
          <a:bodyPr>
            <a:noAutofit/>
          </a:bodyPr>
          <a:lstStyle/>
          <a:p>
            <a:pPr lvl="0"/>
            <a:r>
              <a:rPr lang="fr-FR" dirty="0" smtClean="0"/>
              <a:t>Présentation des participants</a:t>
            </a:r>
            <a:br>
              <a:rPr lang="fr-FR" dirty="0" smtClean="0"/>
            </a:br>
            <a:endParaRPr lang="fr-FR" dirty="0">
              <a:solidFill>
                <a:schemeClr val="tx1"/>
              </a:solidFill>
            </a:endParaRPr>
          </a:p>
        </p:txBody>
      </p:sp>
      <p:sp>
        <p:nvSpPr>
          <p:cNvPr id="3" name="Titre 1"/>
          <p:cNvSpPr txBox="1">
            <a:spLocks/>
          </p:cNvSpPr>
          <p:nvPr/>
        </p:nvSpPr>
        <p:spPr>
          <a:xfrm>
            <a:off x="395536" y="3510136"/>
            <a:ext cx="836279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009EE0"/>
                </a:solidFill>
                <a:latin typeface="Arial Narrow" panose="020B0606020202030204" pitchFamily="34" charset="0"/>
                <a:ea typeface="+mj-ea"/>
                <a:cs typeface="+mj-cs"/>
              </a:defRPr>
            </a:lvl1pPr>
          </a:lstStyle>
          <a:p>
            <a:pPr marL="457200" indent="-457200" algn="l">
              <a:lnSpc>
                <a:spcPct val="150000"/>
              </a:lnSpc>
              <a:buFont typeface="Arial" panose="020B0604020202020204" pitchFamily="34" charset="0"/>
              <a:buChar char="•"/>
            </a:pPr>
            <a:r>
              <a:rPr lang="fr-FR" sz="2800" dirty="0" smtClean="0">
                <a:solidFill>
                  <a:schemeClr val="tx1"/>
                </a:solidFill>
              </a:rPr>
              <a:t>Yves </a:t>
            </a:r>
            <a:r>
              <a:rPr lang="fr-FR" sz="2800" dirty="0" err="1" smtClean="0">
                <a:solidFill>
                  <a:schemeClr val="tx1"/>
                </a:solidFill>
              </a:rPr>
              <a:t>Fournel</a:t>
            </a:r>
            <a:r>
              <a:rPr lang="fr-FR" sz="2800" dirty="0" smtClean="0">
                <a:solidFill>
                  <a:schemeClr val="tx1"/>
                </a:solidFill>
              </a:rPr>
              <a:t>, Directeur Observatoire POLOC</a:t>
            </a:r>
            <a:endParaRPr lang="fr-FR" sz="2800" dirty="0">
              <a:solidFill>
                <a:schemeClr val="tx1"/>
              </a:solidFill>
            </a:endParaRPr>
          </a:p>
          <a:p>
            <a:pPr marL="457200" indent="-457200" algn="l">
              <a:lnSpc>
                <a:spcPct val="150000"/>
              </a:lnSpc>
              <a:buFont typeface="Arial" panose="020B0604020202020204" pitchFamily="34" charset="0"/>
              <a:buChar char="•"/>
            </a:pPr>
            <a:r>
              <a:rPr lang="fr-FR" sz="2800" dirty="0" smtClean="0">
                <a:solidFill>
                  <a:schemeClr val="tx1"/>
                </a:solidFill>
              </a:rPr>
              <a:t>Edwige </a:t>
            </a:r>
            <a:r>
              <a:rPr lang="fr-FR" sz="2800" dirty="0" smtClean="0">
                <a:solidFill>
                  <a:schemeClr val="tx1"/>
                </a:solidFill>
              </a:rPr>
              <a:t>Coureau-</a:t>
            </a:r>
            <a:r>
              <a:rPr lang="fr-FR" sz="2800" dirty="0" err="1" smtClean="0">
                <a:solidFill>
                  <a:schemeClr val="tx1"/>
                </a:solidFill>
              </a:rPr>
              <a:t>Falquerho</a:t>
            </a:r>
            <a:r>
              <a:rPr lang="fr-FR" sz="2800" dirty="0" smtClean="0">
                <a:solidFill>
                  <a:schemeClr val="tx1"/>
                </a:solidFill>
              </a:rPr>
              <a:t>, Ingénieure d’étude POLOC</a:t>
            </a:r>
            <a:endParaRPr lang="fr-FR" sz="2800" dirty="0">
              <a:solidFill>
                <a:schemeClr val="tx1"/>
              </a:solidFill>
            </a:endParaRPr>
          </a:p>
        </p:txBody>
      </p:sp>
    </p:spTree>
    <p:extLst>
      <p:ext uri="{BB962C8B-B14F-4D97-AF65-F5344CB8AC3E}">
        <p14:creationId xmlns:p14="http://schemas.microsoft.com/office/powerpoint/2010/main" val="2751624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txBody>
          <a:bodyPr>
            <a:normAutofit/>
          </a:bodyPr>
          <a:lstStyle/>
          <a:p>
            <a:pPr lvl="0" algn="l"/>
            <a:r>
              <a:rPr lang="fr-FR" sz="2800" dirty="0" smtClean="0"/>
              <a:t>L’évaluation des PEDT : où en </a:t>
            </a:r>
            <a:r>
              <a:rPr lang="fr-FR" sz="2800" dirty="0"/>
              <a:t>sommes-nous à ce </a:t>
            </a:r>
            <a:r>
              <a:rPr lang="fr-FR" sz="2800" dirty="0" smtClean="0"/>
              <a:t>jour ?</a:t>
            </a:r>
            <a:endParaRPr lang="fr-FR" sz="2800" dirty="0"/>
          </a:p>
        </p:txBody>
      </p:sp>
      <p:sp>
        <p:nvSpPr>
          <p:cNvPr id="3" name="Espace réservé du contenu 2"/>
          <p:cNvSpPr>
            <a:spLocks noGrp="1"/>
          </p:cNvSpPr>
          <p:nvPr>
            <p:ph idx="1"/>
          </p:nvPr>
        </p:nvSpPr>
        <p:spPr>
          <a:xfrm>
            <a:off x="457200" y="2060848"/>
            <a:ext cx="8229600" cy="3888432"/>
          </a:xfrm>
        </p:spPr>
        <p:txBody>
          <a:bodyPr>
            <a:noAutofit/>
          </a:bodyPr>
          <a:lstStyle/>
          <a:p>
            <a:pPr>
              <a:lnSpc>
                <a:spcPct val="150000"/>
              </a:lnSpc>
            </a:pPr>
            <a:r>
              <a:rPr lang="fr-FR" sz="2400" dirty="0" smtClean="0"/>
              <a:t>Le </a:t>
            </a:r>
            <a:r>
              <a:rPr lang="fr-FR" sz="2400" dirty="0" smtClean="0"/>
              <a:t>cadre institutionnel </a:t>
            </a:r>
            <a:r>
              <a:rPr lang="fr-FR" sz="2400" dirty="0" smtClean="0"/>
              <a:t>en matière d’évaluation </a:t>
            </a:r>
            <a:r>
              <a:rPr lang="fr-FR" sz="2400" dirty="0"/>
              <a:t>des PEDT </a:t>
            </a:r>
            <a:endParaRPr lang="fr-FR" sz="2400" dirty="0" smtClean="0"/>
          </a:p>
          <a:p>
            <a:pPr marL="0" indent="0">
              <a:lnSpc>
                <a:spcPct val="150000"/>
              </a:lnSpc>
              <a:buNone/>
            </a:pPr>
            <a:endParaRPr lang="fr-FR" sz="2400" dirty="0" smtClean="0"/>
          </a:p>
          <a:p>
            <a:pPr>
              <a:lnSpc>
                <a:spcPct val="150000"/>
              </a:lnSpc>
            </a:pPr>
            <a:r>
              <a:rPr lang="fr-FR" sz="2400" dirty="0" smtClean="0"/>
              <a:t>L’évaluation </a:t>
            </a:r>
            <a:r>
              <a:rPr lang="fr-FR" sz="2400" dirty="0" smtClean="0"/>
              <a:t>de </a:t>
            </a:r>
            <a:r>
              <a:rPr lang="fr-FR" sz="2400" dirty="0"/>
              <a:t>la réforme des </a:t>
            </a:r>
            <a:r>
              <a:rPr lang="fr-FR" sz="2400" dirty="0" smtClean="0"/>
              <a:t>rythmes </a:t>
            </a:r>
            <a:r>
              <a:rPr lang="fr-FR" sz="2400" dirty="0" smtClean="0"/>
              <a:t>scolaires</a:t>
            </a:r>
          </a:p>
        </p:txBody>
      </p:sp>
    </p:spTree>
    <p:extLst>
      <p:ext uri="{BB962C8B-B14F-4D97-AF65-F5344CB8AC3E}">
        <p14:creationId xmlns:p14="http://schemas.microsoft.com/office/powerpoint/2010/main" val="4134201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txBody>
          <a:bodyPr>
            <a:normAutofit/>
          </a:bodyPr>
          <a:lstStyle/>
          <a:p>
            <a:pPr lvl="0" algn="l"/>
            <a:r>
              <a:rPr lang="fr-FR" sz="2800" dirty="0" smtClean="0"/>
              <a:t>L’évaluation locale d’un PEDT : enjeux majeurs</a:t>
            </a:r>
            <a:endParaRPr lang="fr-FR" sz="2800" dirty="0"/>
          </a:p>
        </p:txBody>
      </p:sp>
      <p:sp>
        <p:nvSpPr>
          <p:cNvPr id="3" name="Espace réservé du contenu 2"/>
          <p:cNvSpPr>
            <a:spLocks noGrp="1"/>
          </p:cNvSpPr>
          <p:nvPr>
            <p:ph idx="1"/>
          </p:nvPr>
        </p:nvSpPr>
        <p:spPr>
          <a:xfrm>
            <a:off x="457200" y="1772816"/>
            <a:ext cx="8229600" cy="3949899"/>
          </a:xfrm>
        </p:spPr>
        <p:txBody>
          <a:bodyPr>
            <a:noAutofit/>
          </a:bodyPr>
          <a:lstStyle/>
          <a:p>
            <a:r>
              <a:rPr lang="fr-FR" sz="2400" dirty="0" smtClean="0"/>
              <a:t>Enjeu premier : produire un effet levier pour améliorer les résultats propres du </a:t>
            </a:r>
            <a:r>
              <a:rPr lang="fr-FR" sz="2400" dirty="0" smtClean="0"/>
              <a:t>PEDT</a:t>
            </a:r>
          </a:p>
          <a:p>
            <a:endParaRPr lang="fr-FR" sz="2400" dirty="0"/>
          </a:p>
          <a:p>
            <a:r>
              <a:rPr lang="fr-FR" sz="2400" dirty="0"/>
              <a:t>Une évaluation locale avant tout participative et formative</a:t>
            </a:r>
          </a:p>
          <a:p>
            <a:pPr lvl="1"/>
            <a:endParaRPr lang="fr-FR" sz="2400" dirty="0" smtClean="0"/>
          </a:p>
          <a:p>
            <a:r>
              <a:rPr lang="fr-FR" sz="2400" dirty="0" smtClean="0"/>
              <a:t>Point de vigilance : ne pas laisser percevoir l’évaluation comme un jugement de valeur sur les personnes mais comme un outil de pilotage, d’action collective partagée et de progrès continu.</a:t>
            </a:r>
          </a:p>
        </p:txBody>
      </p:sp>
    </p:spTree>
    <p:extLst>
      <p:ext uri="{BB962C8B-B14F-4D97-AF65-F5344CB8AC3E}">
        <p14:creationId xmlns:p14="http://schemas.microsoft.com/office/powerpoint/2010/main" val="3323564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97768"/>
            <a:ext cx="8784976" cy="782960"/>
          </a:xfrm>
        </p:spPr>
        <p:txBody>
          <a:bodyPr>
            <a:normAutofit/>
          </a:bodyPr>
          <a:lstStyle/>
          <a:p>
            <a:pPr algn="l"/>
            <a:r>
              <a:rPr lang="fr-FR" sz="2800" dirty="0"/>
              <a:t>L’évaluation locale d’un </a:t>
            </a:r>
            <a:r>
              <a:rPr lang="fr-FR" sz="2800" dirty="0" smtClean="0"/>
              <a:t>PEDT : des </a:t>
            </a:r>
            <a:r>
              <a:rPr lang="fr-FR" sz="2800" dirty="0"/>
              <a:t>limites à garder en </a:t>
            </a:r>
            <a:r>
              <a:rPr lang="fr-FR" sz="2800" dirty="0" smtClean="0"/>
              <a:t>tête</a:t>
            </a:r>
            <a:endParaRPr lang="fr-FR" sz="2800" dirty="0"/>
          </a:p>
        </p:txBody>
      </p:sp>
      <p:sp>
        <p:nvSpPr>
          <p:cNvPr id="3" name="Espace réservé du contenu 2"/>
          <p:cNvSpPr>
            <a:spLocks noGrp="1"/>
          </p:cNvSpPr>
          <p:nvPr>
            <p:ph idx="1"/>
          </p:nvPr>
        </p:nvSpPr>
        <p:spPr>
          <a:xfrm>
            <a:off x="457200" y="1772816"/>
            <a:ext cx="8229600" cy="4176464"/>
          </a:xfrm>
        </p:spPr>
        <p:txBody>
          <a:bodyPr vert="horz" lIns="91440" tIns="45720" rIns="91440" bIns="45720" rtlCol="0">
            <a:noAutofit/>
          </a:bodyPr>
          <a:lstStyle/>
          <a:p>
            <a:r>
              <a:rPr lang="fr-FR" sz="2400" dirty="0"/>
              <a:t>L’évaluation </a:t>
            </a:r>
            <a:r>
              <a:rPr lang="fr-FR" sz="2400" dirty="0"/>
              <a:t>d’un PEDT </a:t>
            </a:r>
            <a:r>
              <a:rPr lang="fr-FR" sz="2400" dirty="0"/>
              <a:t>apporte des éléments mais ne </a:t>
            </a:r>
            <a:r>
              <a:rPr lang="fr-FR" sz="2400" dirty="0"/>
              <a:t>peut à elle seule répondre à l’ensemble des questions que pose le développement des politiques éducatives locales </a:t>
            </a:r>
            <a:endParaRPr lang="fr-FR" sz="2400" dirty="0"/>
          </a:p>
          <a:p>
            <a:endParaRPr lang="fr-FR" sz="2400" dirty="0" smtClean="0"/>
          </a:p>
          <a:p>
            <a:r>
              <a:rPr lang="fr-FR" sz="2400" dirty="0" smtClean="0"/>
              <a:t>Une </a:t>
            </a:r>
            <a:r>
              <a:rPr lang="fr-FR" sz="2400" dirty="0"/>
              <a:t>difficulté à isoler les </a:t>
            </a:r>
            <a:r>
              <a:rPr lang="fr-FR" sz="2400" dirty="0"/>
              <a:t>effets propres </a:t>
            </a:r>
            <a:r>
              <a:rPr lang="fr-FR" sz="2400" dirty="0"/>
              <a:t>au PEDT en </a:t>
            </a:r>
            <a:r>
              <a:rPr lang="fr-FR" sz="2400" dirty="0"/>
              <a:t>matière de réussite scolaire comme en matière d’évolution des comportements individuels. </a:t>
            </a:r>
          </a:p>
        </p:txBody>
      </p:sp>
    </p:spTree>
    <p:extLst>
      <p:ext uri="{BB962C8B-B14F-4D97-AF65-F5344CB8AC3E}">
        <p14:creationId xmlns:p14="http://schemas.microsoft.com/office/powerpoint/2010/main" val="2881916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97768"/>
            <a:ext cx="8784976" cy="782960"/>
          </a:xfrm>
        </p:spPr>
        <p:txBody>
          <a:bodyPr>
            <a:noAutofit/>
          </a:bodyPr>
          <a:lstStyle/>
          <a:p>
            <a:pPr lvl="0" algn="l"/>
            <a:r>
              <a:rPr lang="fr-FR" sz="2800" dirty="0"/>
              <a:t>L’évaluation locale d’un PEDT : </a:t>
            </a:r>
            <a:r>
              <a:rPr lang="fr-FR" sz="2800" dirty="0" smtClean="0"/>
              <a:t>les </a:t>
            </a:r>
            <a:r>
              <a:rPr lang="fr-FR" sz="2800" dirty="0"/>
              <a:t>principaux résultats que l’on est en droit </a:t>
            </a:r>
            <a:r>
              <a:rPr lang="fr-FR" sz="2800" dirty="0" smtClean="0"/>
              <a:t>d’attendre</a:t>
            </a:r>
            <a:endParaRPr lang="fr-FR" sz="2800" dirty="0"/>
          </a:p>
        </p:txBody>
      </p:sp>
      <p:sp>
        <p:nvSpPr>
          <p:cNvPr id="3" name="Espace réservé du contenu 2"/>
          <p:cNvSpPr>
            <a:spLocks noGrp="1"/>
          </p:cNvSpPr>
          <p:nvPr>
            <p:ph idx="1"/>
          </p:nvPr>
        </p:nvSpPr>
        <p:spPr>
          <a:xfrm>
            <a:off x="457200" y="1567333"/>
            <a:ext cx="8229600" cy="4525963"/>
          </a:xfrm>
        </p:spPr>
        <p:txBody>
          <a:bodyPr vert="horz" lIns="91440" tIns="45720" rIns="91440" bIns="45720" rtlCol="0">
            <a:noAutofit/>
          </a:bodyPr>
          <a:lstStyle/>
          <a:p>
            <a:r>
              <a:rPr lang="fr-FR" sz="2400" b="1" dirty="0" smtClean="0"/>
              <a:t>Une </a:t>
            </a:r>
            <a:r>
              <a:rPr lang="fr-FR" sz="2400" b="1" dirty="0"/>
              <a:t>vision claire et partagée de l’évolution des réalisations en </a:t>
            </a:r>
            <a:r>
              <a:rPr lang="fr-FR" sz="2400" b="1" dirty="0" smtClean="0"/>
              <a:t>matière scolaire, péri </a:t>
            </a:r>
            <a:r>
              <a:rPr lang="fr-FR" sz="2400" b="1" dirty="0"/>
              <a:t>et extra scolaire </a:t>
            </a:r>
            <a:r>
              <a:rPr lang="fr-FR" sz="2400" b="1" dirty="0" smtClean="0"/>
              <a:t>depuis </a:t>
            </a:r>
            <a:r>
              <a:rPr lang="fr-FR" sz="2400" b="1" dirty="0"/>
              <a:t>sa mise en </a:t>
            </a:r>
            <a:r>
              <a:rPr lang="fr-FR" sz="2400" b="1" dirty="0" smtClean="0"/>
              <a:t>place</a:t>
            </a:r>
          </a:p>
          <a:p>
            <a:endParaRPr lang="fr-FR" sz="1000" dirty="0" smtClean="0"/>
          </a:p>
          <a:p>
            <a:r>
              <a:rPr lang="fr-FR" sz="2400" dirty="0" smtClean="0"/>
              <a:t>Une </a:t>
            </a:r>
            <a:r>
              <a:rPr lang="fr-FR" sz="2400" dirty="0"/>
              <a:t>analyse </a:t>
            </a:r>
            <a:r>
              <a:rPr lang="fr-FR" sz="2400" dirty="0" smtClean="0"/>
              <a:t>des avancées / manques / dysfonctionnements </a:t>
            </a:r>
            <a:r>
              <a:rPr lang="fr-FR" sz="2400" dirty="0"/>
              <a:t>du PEDT en tant que </a:t>
            </a:r>
            <a:r>
              <a:rPr lang="fr-FR" sz="2400" dirty="0" smtClean="0"/>
              <a:t>dispositif</a:t>
            </a:r>
          </a:p>
          <a:p>
            <a:endParaRPr lang="fr-FR" sz="1000" dirty="0"/>
          </a:p>
          <a:p>
            <a:r>
              <a:rPr lang="fr-FR" sz="2400" dirty="0" smtClean="0"/>
              <a:t>Des </a:t>
            </a:r>
            <a:r>
              <a:rPr lang="fr-FR" sz="2400" dirty="0"/>
              <a:t>réponses </a:t>
            </a:r>
            <a:r>
              <a:rPr lang="fr-FR" sz="2400" dirty="0" smtClean="0"/>
              <a:t>aux </a:t>
            </a:r>
            <a:r>
              <a:rPr lang="fr-FR" sz="2400" dirty="0"/>
              <a:t>2 à 3 questionnements stratégiques locaux jugés </a:t>
            </a:r>
            <a:r>
              <a:rPr lang="fr-FR" sz="2400" dirty="0" smtClean="0"/>
              <a:t>prioritaires</a:t>
            </a:r>
          </a:p>
          <a:p>
            <a:endParaRPr lang="fr-FR" sz="1000" dirty="0"/>
          </a:p>
          <a:p>
            <a:r>
              <a:rPr lang="fr-FR" sz="2400" dirty="0" smtClean="0"/>
              <a:t>Une </a:t>
            </a:r>
            <a:r>
              <a:rPr lang="fr-FR" sz="2400" dirty="0"/>
              <a:t>dynamique de réflexivité et de </a:t>
            </a:r>
            <a:r>
              <a:rPr lang="fr-FR" sz="2400" dirty="0" smtClean="0"/>
              <a:t>ré-interrogation </a:t>
            </a:r>
            <a:r>
              <a:rPr lang="fr-FR" sz="2400" dirty="0"/>
              <a:t>des pratiques professionnelles des acteurs </a:t>
            </a:r>
            <a:r>
              <a:rPr lang="fr-FR" sz="2400" dirty="0" smtClean="0"/>
              <a:t>éducatifs.</a:t>
            </a:r>
            <a:endParaRPr lang="fr-FR" sz="2400" dirty="0"/>
          </a:p>
        </p:txBody>
      </p:sp>
    </p:spTree>
    <p:extLst>
      <p:ext uri="{BB962C8B-B14F-4D97-AF65-F5344CB8AC3E}">
        <p14:creationId xmlns:p14="http://schemas.microsoft.com/office/powerpoint/2010/main" val="148719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97768"/>
            <a:ext cx="8784976" cy="782960"/>
          </a:xfrm>
        </p:spPr>
        <p:txBody>
          <a:bodyPr>
            <a:normAutofit/>
          </a:bodyPr>
          <a:lstStyle/>
          <a:p>
            <a:pPr lvl="0" algn="l"/>
            <a:r>
              <a:rPr lang="fr-FR" sz="2800" dirty="0" smtClean="0"/>
              <a:t>Une évaluation participative et formative</a:t>
            </a:r>
            <a:endParaRPr lang="fr-FR" sz="2800" dirty="0"/>
          </a:p>
        </p:txBody>
      </p:sp>
      <p:sp>
        <p:nvSpPr>
          <p:cNvPr id="3" name="Espace réservé du contenu 2"/>
          <p:cNvSpPr>
            <a:spLocks noGrp="1"/>
          </p:cNvSpPr>
          <p:nvPr>
            <p:ph idx="1"/>
          </p:nvPr>
        </p:nvSpPr>
        <p:spPr>
          <a:xfrm>
            <a:off x="457200" y="1484784"/>
            <a:ext cx="8229600" cy="4165923"/>
          </a:xfrm>
        </p:spPr>
        <p:txBody>
          <a:bodyPr vert="horz" lIns="91440" tIns="45720" rIns="91440" bIns="45720" rtlCol="0">
            <a:noAutofit/>
          </a:bodyPr>
          <a:lstStyle/>
          <a:p>
            <a:r>
              <a:rPr lang="fr-FR" sz="2400" dirty="0"/>
              <a:t>Le choix d’une posture évaluative non </a:t>
            </a:r>
            <a:r>
              <a:rPr lang="fr-FR" sz="2400" dirty="0" smtClean="0"/>
              <a:t>surplombante : ni </a:t>
            </a:r>
            <a:r>
              <a:rPr lang="fr-FR" sz="2400" dirty="0"/>
              <a:t>contrôle, ni audit, ni </a:t>
            </a:r>
            <a:r>
              <a:rPr lang="fr-FR" sz="2400" dirty="0" smtClean="0"/>
              <a:t>simple </a:t>
            </a:r>
            <a:r>
              <a:rPr lang="fr-FR" sz="2400" dirty="0" smtClean="0"/>
              <a:t>bilan</a:t>
            </a:r>
          </a:p>
          <a:p>
            <a:endParaRPr lang="fr-FR" sz="1000" dirty="0" smtClean="0"/>
          </a:p>
          <a:p>
            <a:r>
              <a:rPr lang="fr-FR" sz="2400" dirty="0" smtClean="0"/>
              <a:t>Une </a:t>
            </a:r>
            <a:r>
              <a:rPr lang="fr-FR" sz="2400" dirty="0" smtClean="0"/>
              <a:t>démarche et une méthode adaptées au contexte local </a:t>
            </a:r>
            <a:r>
              <a:rPr lang="fr-FR" sz="2400" dirty="0"/>
              <a:t>: le souhait d’éviter la normalisation / </a:t>
            </a:r>
            <a:r>
              <a:rPr lang="fr-FR" sz="2400" dirty="0" smtClean="0"/>
              <a:t>standardisation</a:t>
            </a:r>
          </a:p>
          <a:p>
            <a:endParaRPr lang="fr-FR" sz="1000" dirty="0" smtClean="0"/>
          </a:p>
          <a:p>
            <a:r>
              <a:rPr lang="fr-FR" sz="2400" dirty="0" smtClean="0"/>
              <a:t>Une </a:t>
            </a:r>
            <a:r>
              <a:rPr lang="fr-FR" sz="2400" dirty="0" smtClean="0"/>
              <a:t>évaluation participative, au </a:t>
            </a:r>
            <a:r>
              <a:rPr lang="fr-FR" sz="2400" dirty="0"/>
              <a:t>croisement de l’auto-évaluation et de l’évaluation externe </a:t>
            </a:r>
            <a:endParaRPr lang="fr-FR" sz="2400" dirty="0" smtClean="0"/>
          </a:p>
          <a:p>
            <a:endParaRPr lang="fr-FR" sz="1000" dirty="0" smtClean="0"/>
          </a:p>
          <a:p>
            <a:r>
              <a:rPr lang="fr-FR" sz="2400" dirty="0" smtClean="0"/>
              <a:t>Une </a:t>
            </a:r>
            <a:r>
              <a:rPr lang="fr-FR" sz="2400" dirty="0" smtClean="0"/>
              <a:t>démarche à visée </a:t>
            </a:r>
            <a:r>
              <a:rPr lang="fr-FR" sz="2400" dirty="0" err="1" smtClean="0"/>
              <a:t>endo</a:t>
            </a:r>
            <a:r>
              <a:rPr lang="fr-FR" sz="2400" dirty="0" smtClean="0"/>
              <a:t>-formative et « </a:t>
            </a:r>
            <a:r>
              <a:rPr lang="fr-FR" sz="2400" dirty="0" err="1" smtClean="0"/>
              <a:t>encapacitante</a:t>
            </a:r>
            <a:r>
              <a:rPr lang="fr-FR" sz="2400" dirty="0" smtClean="0"/>
              <a:t> » </a:t>
            </a:r>
          </a:p>
        </p:txBody>
      </p:sp>
    </p:spTree>
    <p:extLst>
      <p:ext uri="{BB962C8B-B14F-4D97-AF65-F5344CB8AC3E}">
        <p14:creationId xmlns:p14="http://schemas.microsoft.com/office/powerpoint/2010/main" val="1856436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97768"/>
            <a:ext cx="8784976" cy="782960"/>
          </a:xfrm>
        </p:spPr>
        <p:txBody>
          <a:bodyPr>
            <a:normAutofit/>
          </a:bodyPr>
          <a:lstStyle/>
          <a:p>
            <a:pPr lvl="0" algn="l"/>
            <a:r>
              <a:rPr lang="fr-FR" sz="2800" dirty="0" smtClean="0"/>
              <a:t>La « participation » à l’évaluation : de quoi parle-t-on ?</a:t>
            </a:r>
            <a:endParaRPr lang="fr-FR"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004" y="905635"/>
            <a:ext cx="6553348" cy="5907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0140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74032"/>
            <a:ext cx="8229600" cy="1143000"/>
          </a:xfrm>
        </p:spPr>
        <p:txBody>
          <a:bodyPr>
            <a:noAutofit/>
          </a:bodyPr>
          <a:lstStyle/>
          <a:p>
            <a:r>
              <a:rPr lang="fr-FR" dirty="0" smtClean="0"/>
              <a:t>3. </a:t>
            </a:r>
            <a:r>
              <a:rPr lang="fr-FR" dirty="0" smtClean="0"/>
              <a:t/>
            </a:r>
            <a:br>
              <a:rPr lang="fr-FR" dirty="0" smtClean="0"/>
            </a:br>
            <a:r>
              <a:rPr lang="fr-FR" dirty="0" smtClean="0"/>
              <a:t>La </a:t>
            </a:r>
            <a:r>
              <a:rPr lang="fr-FR" dirty="0"/>
              <a:t>démarche proposée </a:t>
            </a:r>
            <a:r>
              <a:rPr lang="fr-FR" dirty="0" smtClean="0"/>
              <a:t/>
            </a:r>
            <a:br>
              <a:rPr lang="fr-FR" dirty="0" smtClean="0"/>
            </a:br>
            <a:r>
              <a:rPr lang="fr-FR" dirty="0" smtClean="0"/>
              <a:t>pour </a:t>
            </a:r>
            <a:r>
              <a:rPr lang="fr-FR" dirty="0"/>
              <a:t>l’évaluation </a:t>
            </a:r>
            <a:r>
              <a:rPr lang="fr-FR" dirty="0" smtClean="0"/>
              <a:t/>
            </a:r>
            <a:br>
              <a:rPr lang="fr-FR" dirty="0" smtClean="0"/>
            </a:br>
            <a:r>
              <a:rPr lang="fr-FR" dirty="0" smtClean="0"/>
              <a:t>du </a:t>
            </a:r>
            <a:r>
              <a:rPr lang="fr-FR" dirty="0"/>
              <a:t>PEV de </a:t>
            </a:r>
            <a:r>
              <a:rPr lang="fr-FR" dirty="0" smtClean="0"/>
              <a:t>Clermont-Ferrand</a:t>
            </a:r>
            <a:endParaRPr lang="fr-FR" dirty="0"/>
          </a:p>
        </p:txBody>
      </p:sp>
    </p:spTree>
    <p:extLst>
      <p:ext uri="{BB962C8B-B14F-4D97-AF65-F5344CB8AC3E}">
        <p14:creationId xmlns:p14="http://schemas.microsoft.com/office/powerpoint/2010/main" val="1739028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sz="2000" dirty="0"/>
              <a:t>Commande concertée entre la Ville de Clermont-Ferrand et le Rectorat</a:t>
            </a:r>
          </a:p>
          <a:p>
            <a:endParaRPr lang="fr-FR" sz="2000" dirty="0"/>
          </a:p>
          <a:p>
            <a:r>
              <a:rPr lang="fr-FR" sz="2000" dirty="0"/>
              <a:t>Un double accompagnement : </a:t>
            </a:r>
          </a:p>
          <a:p>
            <a:pPr lvl="1"/>
            <a:r>
              <a:rPr lang="fr-FR" sz="2000" dirty="0"/>
              <a:t>de l’Observatoire des politiques éducatives locale et de la réussite éducative (POLOC / IFE-ENS de Lyon)</a:t>
            </a:r>
          </a:p>
          <a:p>
            <a:pPr lvl="1"/>
            <a:r>
              <a:rPr lang="fr-FR" sz="2000" dirty="0"/>
              <a:t>de l’</a:t>
            </a:r>
            <a:r>
              <a:rPr lang="fr-FR" sz="2000" dirty="0" err="1"/>
              <a:t>Espé</a:t>
            </a:r>
            <a:r>
              <a:rPr lang="fr-FR" sz="2000" dirty="0"/>
              <a:t> de Clermont-Ferrand</a:t>
            </a:r>
          </a:p>
          <a:p>
            <a:endParaRPr lang="fr-FR" sz="2000" dirty="0"/>
          </a:p>
          <a:p>
            <a:r>
              <a:rPr lang="fr-FR" sz="2000" dirty="0"/>
              <a:t>Durée : Juin à Décembre 2016</a:t>
            </a:r>
            <a:endParaRPr lang="fr-FR" sz="2000" dirty="0"/>
          </a:p>
        </p:txBody>
      </p:sp>
      <p:sp>
        <p:nvSpPr>
          <p:cNvPr id="4" name="Titre 1"/>
          <p:cNvSpPr txBox="1">
            <a:spLocks/>
          </p:cNvSpPr>
          <p:nvPr/>
        </p:nvSpPr>
        <p:spPr>
          <a:xfrm>
            <a:off x="457200" y="-2738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009EE0"/>
                </a:solidFill>
                <a:latin typeface="Arial Narrow" panose="020B0606020202030204" pitchFamily="34" charset="0"/>
                <a:ea typeface="+mj-ea"/>
                <a:cs typeface="+mj-cs"/>
              </a:defRPr>
            </a:lvl1pPr>
          </a:lstStyle>
          <a:p>
            <a:pPr algn="l"/>
            <a:r>
              <a:rPr lang="fr-FR" sz="3200" dirty="0" smtClean="0"/>
              <a:t>La commande d’évaluation au POLOC-IFE</a:t>
            </a:r>
            <a:endParaRPr lang="fr-FR" sz="3200" dirty="0"/>
          </a:p>
        </p:txBody>
      </p:sp>
    </p:spTree>
    <p:extLst>
      <p:ext uri="{BB962C8B-B14F-4D97-AF65-F5344CB8AC3E}">
        <p14:creationId xmlns:p14="http://schemas.microsoft.com/office/powerpoint/2010/main" val="4153265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9900" y="1340768"/>
            <a:ext cx="8229600" cy="4785395"/>
          </a:xfrm>
        </p:spPr>
        <p:txBody>
          <a:bodyPr vert="horz" lIns="91440" tIns="45720" rIns="91440" bIns="45720" rtlCol="0">
            <a:normAutofit/>
          </a:bodyPr>
          <a:lstStyle/>
          <a:p>
            <a:r>
              <a:rPr lang="fr-FR" sz="2000" dirty="0" smtClean="0"/>
              <a:t>Comité de pilotage = comité partenarial</a:t>
            </a:r>
          </a:p>
          <a:p>
            <a:pPr lvl="1"/>
            <a:r>
              <a:rPr lang="fr-FR" sz="2000" dirty="0" smtClean="0"/>
              <a:t>Elus + partenaires institutionnels + associations d’éducation populaire + fédérations de parents d’élève</a:t>
            </a:r>
          </a:p>
          <a:p>
            <a:pPr marL="457200" lvl="1" indent="0">
              <a:buNone/>
            </a:pPr>
            <a:endParaRPr lang="fr-FR" sz="2000" dirty="0"/>
          </a:p>
          <a:p>
            <a:r>
              <a:rPr lang="fr-FR" sz="2000" dirty="0" smtClean="0"/>
              <a:t>Comité technique : pilotage opérationnel de l’évaluation, préparation des comités de pilotage</a:t>
            </a:r>
          </a:p>
          <a:p>
            <a:pPr lvl="1"/>
            <a:r>
              <a:rPr lang="fr-FR" sz="2000" dirty="0" smtClean="0"/>
              <a:t>Direction de l’enfance + DSDEN 63 + observatoire POLOC</a:t>
            </a:r>
          </a:p>
          <a:p>
            <a:endParaRPr lang="fr-FR" sz="2000" dirty="0" smtClean="0"/>
          </a:p>
          <a:p>
            <a:r>
              <a:rPr lang="fr-FR" sz="2000" dirty="0" smtClean="0"/>
              <a:t>Des groupes de suivi au sein de chacune des 6 écoles participant aux travaux d’investigation</a:t>
            </a:r>
          </a:p>
          <a:p>
            <a:pPr lvl="1"/>
            <a:r>
              <a:rPr lang="fr-FR" sz="2000" dirty="0" smtClean="0"/>
              <a:t>A minima : Directeur d’école + Responsable d’Accueil de Loisir</a:t>
            </a:r>
            <a:endParaRPr lang="fr-FR" sz="2000" dirty="0"/>
          </a:p>
        </p:txBody>
      </p:sp>
      <p:sp>
        <p:nvSpPr>
          <p:cNvPr id="5" name="Titre 1"/>
          <p:cNvSpPr txBox="1">
            <a:spLocks/>
          </p:cNvSpPr>
          <p:nvPr/>
        </p:nvSpPr>
        <p:spPr>
          <a:xfrm>
            <a:off x="457200" y="-2738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009EE0"/>
                </a:solidFill>
                <a:latin typeface="Arial Narrow" panose="020B0606020202030204" pitchFamily="34" charset="0"/>
                <a:ea typeface="+mj-ea"/>
                <a:cs typeface="+mj-cs"/>
              </a:defRPr>
            </a:lvl1pPr>
          </a:lstStyle>
          <a:p>
            <a:pPr algn="l"/>
            <a:r>
              <a:rPr lang="fr-FR" sz="3200" dirty="0" smtClean="0"/>
              <a:t>Les instances de l’évaluation</a:t>
            </a:r>
            <a:endParaRPr lang="fr-FR" sz="3200" dirty="0"/>
          </a:p>
        </p:txBody>
      </p:sp>
    </p:spTree>
    <p:extLst>
      <p:ext uri="{BB962C8B-B14F-4D97-AF65-F5344CB8AC3E}">
        <p14:creationId xmlns:p14="http://schemas.microsoft.com/office/powerpoint/2010/main" val="443527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00808"/>
            <a:ext cx="8229600" cy="4824536"/>
          </a:xfrm>
        </p:spPr>
        <p:txBody>
          <a:bodyPr vert="horz" lIns="91440" tIns="45720" rIns="91440" bIns="45720" rtlCol="0">
            <a:normAutofit/>
          </a:bodyPr>
          <a:lstStyle/>
          <a:p>
            <a:r>
              <a:rPr lang="fr-FR" sz="2000" dirty="0" smtClean="0"/>
              <a:t>35 entretiens de cadrage et exploratoires réalisés (cf. ci-après)</a:t>
            </a:r>
          </a:p>
          <a:p>
            <a:endParaRPr lang="fr-FR" sz="2000" dirty="0"/>
          </a:p>
          <a:p>
            <a:r>
              <a:rPr lang="fr-FR" sz="2000" dirty="0" smtClean="0"/>
              <a:t>Un ensemble de documents de référence recueillis et exploités</a:t>
            </a:r>
          </a:p>
          <a:p>
            <a:pPr lvl="1"/>
            <a:r>
              <a:rPr lang="fr-FR" sz="2000" dirty="0" smtClean="0"/>
              <a:t>Textes PEV / PEDT, compte-rendu de la concertation, projets d’école et de REP+, programmation PRE…</a:t>
            </a:r>
          </a:p>
          <a:p>
            <a:endParaRPr lang="fr-FR" sz="2000" dirty="0"/>
          </a:p>
          <a:p>
            <a:r>
              <a:rPr lang="fr-FR" sz="2000" dirty="0" smtClean="0"/>
              <a:t>Deux comités techniques réalisés fin mai et mi juillet</a:t>
            </a:r>
          </a:p>
          <a:p>
            <a:pPr lvl="1"/>
            <a:r>
              <a:rPr lang="fr-FR" sz="2000" dirty="0" smtClean="0"/>
              <a:t>Formalisation des éléments de diagnostic et de problématisation évaluative</a:t>
            </a:r>
            <a:endParaRPr lang="fr-FR" sz="2000" dirty="0"/>
          </a:p>
        </p:txBody>
      </p:sp>
      <p:sp>
        <p:nvSpPr>
          <p:cNvPr id="4" name="Titre 1"/>
          <p:cNvSpPr txBox="1">
            <a:spLocks/>
          </p:cNvSpPr>
          <p:nvPr/>
        </p:nvSpPr>
        <p:spPr>
          <a:xfrm>
            <a:off x="457200" y="-2738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009EE0"/>
                </a:solidFill>
                <a:latin typeface="Arial Narrow" panose="020B0606020202030204" pitchFamily="34" charset="0"/>
                <a:ea typeface="+mj-ea"/>
                <a:cs typeface="+mj-cs"/>
              </a:defRPr>
            </a:lvl1pPr>
          </a:lstStyle>
          <a:p>
            <a:pPr algn="l"/>
            <a:r>
              <a:rPr lang="fr-FR" sz="3200" dirty="0" smtClean="0"/>
              <a:t>Les travaux conduits depuis </a:t>
            </a:r>
            <a:r>
              <a:rPr lang="fr-FR" sz="3200" dirty="0"/>
              <a:t>début juin</a:t>
            </a:r>
          </a:p>
        </p:txBody>
      </p:sp>
    </p:spTree>
    <p:extLst>
      <p:ext uri="{BB962C8B-B14F-4D97-AF65-F5344CB8AC3E}">
        <p14:creationId xmlns:p14="http://schemas.microsoft.com/office/powerpoint/2010/main" val="761622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1143000"/>
          </a:xfrm>
        </p:spPr>
        <p:txBody>
          <a:bodyPr>
            <a:normAutofit/>
          </a:bodyPr>
          <a:lstStyle/>
          <a:p>
            <a:pPr lvl="0"/>
            <a:r>
              <a:rPr lang="fr-FR" sz="3600" dirty="0"/>
              <a:t>P</a:t>
            </a:r>
            <a:r>
              <a:rPr lang="fr-FR" sz="3600" dirty="0" smtClean="0"/>
              <a:t>rogramme</a:t>
            </a:r>
            <a:endParaRPr lang="fr-FR" sz="3600" dirty="0"/>
          </a:p>
        </p:txBody>
      </p:sp>
      <p:sp>
        <p:nvSpPr>
          <p:cNvPr id="3" name="Espace réservé du contenu 2"/>
          <p:cNvSpPr>
            <a:spLocks noGrp="1"/>
          </p:cNvSpPr>
          <p:nvPr>
            <p:ph idx="1"/>
          </p:nvPr>
        </p:nvSpPr>
        <p:spPr>
          <a:xfrm>
            <a:off x="457200" y="1279301"/>
            <a:ext cx="8291264" cy="4525963"/>
          </a:xfrm>
        </p:spPr>
        <p:txBody>
          <a:bodyPr>
            <a:noAutofit/>
          </a:bodyPr>
          <a:lstStyle/>
          <a:p>
            <a:r>
              <a:rPr lang="fr-FR" sz="2000" dirty="0" smtClean="0"/>
              <a:t>Matin (9h30 – 12h30)</a:t>
            </a:r>
          </a:p>
          <a:p>
            <a:pPr lvl="1"/>
            <a:r>
              <a:rPr lang="fr-FR" sz="2000" b="1" dirty="0" smtClean="0"/>
              <a:t>1. Cadre et actualité des PEDT</a:t>
            </a:r>
          </a:p>
          <a:p>
            <a:pPr lvl="1"/>
            <a:r>
              <a:rPr lang="fr-FR" sz="2000" b="1" dirty="0" smtClean="0"/>
              <a:t>2. Pourquoi évaluer un PEDT ? </a:t>
            </a:r>
            <a:endParaRPr lang="fr-FR" sz="1600" b="1" dirty="0" smtClean="0">
              <a:solidFill>
                <a:srgbClr val="FF0000"/>
              </a:solidFill>
            </a:endParaRPr>
          </a:p>
          <a:p>
            <a:pPr lvl="1"/>
            <a:r>
              <a:rPr lang="fr-FR" sz="1800" dirty="0" smtClean="0"/>
              <a:t>Pause 11h - 11h15</a:t>
            </a:r>
          </a:p>
          <a:p>
            <a:pPr lvl="1"/>
            <a:r>
              <a:rPr lang="fr-FR" sz="2000" b="1" dirty="0" smtClean="0"/>
              <a:t>3. </a:t>
            </a:r>
            <a:r>
              <a:rPr lang="fr-FR" sz="2000" b="1" dirty="0" smtClean="0"/>
              <a:t>La </a:t>
            </a:r>
            <a:r>
              <a:rPr lang="fr-FR" sz="2000" b="1" dirty="0" smtClean="0"/>
              <a:t>démarche </a:t>
            </a:r>
            <a:r>
              <a:rPr lang="fr-FR" sz="2000" b="1" dirty="0" smtClean="0"/>
              <a:t>proposée pour l’évaluation du PEV de Clermont-Ferrand</a:t>
            </a:r>
          </a:p>
          <a:p>
            <a:pPr lvl="1"/>
            <a:r>
              <a:rPr lang="fr-FR" sz="2000" b="1" dirty="0" smtClean="0"/>
              <a:t>4. Les problématiques évaluatives identifiées</a:t>
            </a:r>
            <a:endParaRPr lang="fr-FR" sz="2000" b="1" dirty="0" smtClean="0"/>
          </a:p>
          <a:p>
            <a:pPr lvl="1"/>
            <a:endParaRPr lang="fr-FR" sz="1600" dirty="0" smtClean="0"/>
          </a:p>
          <a:p>
            <a:r>
              <a:rPr lang="fr-FR" sz="2000" dirty="0" smtClean="0"/>
              <a:t>Après-midi (14h - 16h30)</a:t>
            </a:r>
          </a:p>
          <a:p>
            <a:pPr lvl="1"/>
            <a:r>
              <a:rPr lang="fr-FR" sz="2000" b="1" dirty="0" smtClean="0"/>
              <a:t>1. Les principaux outils d’observation : méthode et présentation du journal de référence et du journal de suivi</a:t>
            </a:r>
            <a:endParaRPr lang="fr-FR" sz="1600" dirty="0" smtClean="0"/>
          </a:p>
          <a:p>
            <a:pPr lvl="1"/>
            <a:r>
              <a:rPr lang="fr-FR" sz="2000" b="1" dirty="0" smtClean="0"/>
              <a:t>2. Travail en ateliers : choix des objets évaluatifs par site</a:t>
            </a:r>
            <a:endParaRPr lang="fr-FR" sz="1600" b="1" dirty="0" smtClean="0">
              <a:solidFill>
                <a:srgbClr val="FF0000"/>
              </a:solidFill>
            </a:endParaRPr>
          </a:p>
          <a:p>
            <a:pPr lvl="1"/>
            <a:r>
              <a:rPr lang="fr-FR" sz="2000" b="1" dirty="0" smtClean="0"/>
              <a:t>Synthèse et organisation de la phase 2 : observation et analyse partagée</a:t>
            </a:r>
            <a:endParaRPr lang="fr-FR" sz="1600" b="1" dirty="0">
              <a:solidFill>
                <a:srgbClr val="FF0000"/>
              </a:solidFill>
            </a:endParaRPr>
          </a:p>
        </p:txBody>
      </p:sp>
    </p:spTree>
    <p:extLst>
      <p:ext uri="{BB962C8B-B14F-4D97-AF65-F5344CB8AC3E}">
        <p14:creationId xmlns:p14="http://schemas.microsoft.com/office/powerpoint/2010/main" val="2750760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4016" y="53752"/>
            <a:ext cx="9036496" cy="1143000"/>
          </a:xfrm>
        </p:spPr>
        <p:txBody>
          <a:bodyPr>
            <a:normAutofit/>
          </a:bodyPr>
          <a:lstStyle/>
          <a:p>
            <a:pPr lvl="0" algn="l"/>
            <a:r>
              <a:rPr lang="fr-FR" sz="3200" dirty="0" smtClean="0"/>
              <a:t>Les principes pour construire et conduire l’évaluation</a:t>
            </a:r>
            <a:endParaRPr lang="fr-FR" sz="3200" dirty="0"/>
          </a:p>
        </p:txBody>
      </p:sp>
      <p:sp>
        <p:nvSpPr>
          <p:cNvPr id="3" name="Espace réservé du contenu 2"/>
          <p:cNvSpPr>
            <a:spLocks noGrp="1"/>
          </p:cNvSpPr>
          <p:nvPr>
            <p:ph idx="1"/>
          </p:nvPr>
        </p:nvSpPr>
        <p:spPr>
          <a:xfrm>
            <a:off x="457200" y="1279301"/>
            <a:ext cx="8229600" cy="4525963"/>
          </a:xfrm>
        </p:spPr>
        <p:txBody>
          <a:bodyPr>
            <a:noAutofit/>
          </a:bodyPr>
          <a:lstStyle/>
          <a:p>
            <a:pPr>
              <a:spcAft>
                <a:spcPts val="1200"/>
              </a:spcAft>
            </a:pPr>
            <a:r>
              <a:rPr lang="fr-FR" sz="2000" dirty="0" smtClean="0"/>
              <a:t>Définir </a:t>
            </a:r>
            <a:r>
              <a:rPr lang="fr-FR" sz="2000" dirty="0"/>
              <a:t>une démarche </a:t>
            </a:r>
            <a:r>
              <a:rPr lang="fr-FR" sz="2000" dirty="0" smtClean="0"/>
              <a:t>« au </a:t>
            </a:r>
            <a:r>
              <a:rPr lang="fr-FR" sz="2000" dirty="0"/>
              <a:t>juste </a:t>
            </a:r>
            <a:r>
              <a:rPr lang="fr-FR" sz="2000" dirty="0" smtClean="0"/>
              <a:t>besoin », </a:t>
            </a:r>
            <a:r>
              <a:rPr lang="fr-FR" sz="2000" dirty="0"/>
              <a:t>minimiser les ressources consacrées à l’évaluation</a:t>
            </a:r>
            <a:endParaRPr lang="fr-FR" sz="2000" dirty="0" smtClean="0"/>
          </a:p>
          <a:p>
            <a:pPr>
              <a:spcAft>
                <a:spcPts val="1200"/>
              </a:spcAft>
            </a:pPr>
            <a:r>
              <a:rPr lang="fr-FR" sz="2000" dirty="0" smtClean="0"/>
              <a:t>Un </a:t>
            </a:r>
            <a:r>
              <a:rPr lang="fr-FR" sz="2000" dirty="0"/>
              <a:t>accompagnement </a:t>
            </a:r>
            <a:r>
              <a:rPr lang="fr-FR" sz="2000" dirty="0" smtClean="0"/>
              <a:t>renforcé et un apport d’expertise sur </a:t>
            </a:r>
            <a:r>
              <a:rPr lang="fr-FR" sz="2000" dirty="0"/>
              <a:t>la phase de </a:t>
            </a:r>
            <a:r>
              <a:rPr lang="fr-FR" sz="2000" dirty="0" smtClean="0"/>
              <a:t>cadrage</a:t>
            </a:r>
          </a:p>
          <a:p>
            <a:pPr>
              <a:spcAft>
                <a:spcPts val="1200"/>
              </a:spcAft>
            </a:pPr>
            <a:r>
              <a:rPr lang="fr-FR" sz="2000" dirty="0" smtClean="0"/>
              <a:t>Chercher au maximum à intégrer les travaux d’évaluation dans le fonctionnement habituel des acteurs</a:t>
            </a:r>
          </a:p>
          <a:p>
            <a:r>
              <a:rPr lang="fr-FR" sz="2000" dirty="0" smtClean="0"/>
              <a:t>Mettre à disposition un ensemble de ressources : </a:t>
            </a:r>
          </a:p>
          <a:p>
            <a:pPr lvl="1"/>
            <a:r>
              <a:rPr lang="fr-FR" sz="2000" dirty="0" smtClean="0"/>
              <a:t>Accompagnement </a:t>
            </a:r>
            <a:r>
              <a:rPr lang="fr-FR" sz="2000" dirty="0"/>
              <a:t>par le droit commun (</a:t>
            </a:r>
            <a:r>
              <a:rPr lang="fr-FR" sz="2000" dirty="0" smtClean="0"/>
              <a:t>DDCSPP, DSDEN</a:t>
            </a:r>
            <a:r>
              <a:rPr lang="fr-FR" sz="2000" dirty="0"/>
              <a:t>, CAF, </a:t>
            </a:r>
            <a:r>
              <a:rPr lang="fr-FR" sz="2000" dirty="0" err="1"/>
              <a:t>Espé</a:t>
            </a:r>
            <a:r>
              <a:rPr lang="fr-FR" sz="2000" dirty="0"/>
              <a:t>, </a:t>
            </a:r>
            <a:r>
              <a:rPr lang="fr-FR" sz="2000" dirty="0" err="1"/>
              <a:t>Canopé</a:t>
            </a:r>
            <a:r>
              <a:rPr lang="fr-FR" sz="2000" dirty="0"/>
              <a:t>)</a:t>
            </a:r>
          </a:p>
          <a:p>
            <a:pPr lvl="1"/>
            <a:r>
              <a:rPr lang="fr-FR" sz="2000" dirty="0" smtClean="0"/>
              <a:t>Mutualisation </a:t>
            </a:r>
            <a:r>
              <a:rPr lang="fr-FR" sz="2000" dirty="0"/>
              <a:t>d’outils et de </a:t>
            </a:r>
            <a:r>
              <a:rPr lang="fr-FR" sz="2000" dirty="0" smtClean="0"/>
              <a:t>ressources bibliographiques</a:t>
            </a:r>
          </a:p>
          <a:p>
            <a:pPr lvl="1"/>
            <a:r>
              <a:rPr lang="fr-FR" sz="2000" dirty="0" smtClean="0"/>
              <a:t>Mise en relation des collectivités évaluatrices (réseau en construction)</a:t>
            </a:r>
            <a:endParaRPr lang="fr-FR" sz="2000" b="1" dirty="0"/>
          </a:p>
        </p:txBody>
      </p:sp>
    </p:spTree>
    <p:extLst>
      <p:ext uri="{BB962C8B-B14F-4D97-AF65-F5344CB8AC3E}">
        <p14:creationId xmlns:p14="http://schemas.microsoft.com/office/powerpoint/2010/main" val="3044628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lvl="0" algn="l"/>
            <a:r>
              <a:rPr lang="fr-FR" sz="3200" dirty="0" smtClean="0"/>
              <a:t>La démarche d’évaluation proposée</a:t>
            </a:r>
            <a:endParaRPr lang="fr-FR" sz="320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4277376153"/>
              </p:ext>
            </p:extLst>
          </p:nvPr>
        </p:nvGraphicFramePr>
        <p:xfrm>
          <a:off x="457200" y="105273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Connecteur droit 6"/>
          <p:cNvCxnSpPr/>
          <p:nvPr/>
        </p:nvCxnSpPr>
        <p:spPr>
          <a:xfrm>
            <a:off x="2496468" y="1297360"/>
            <a:ext cx="0" cy="4248472"/>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683568" y="5072559"/>
            <a:ext cx="1584176" cy="584775"/>
          </a:xfrm>
          <a:prstGeom prst="rect">
            <a:avLst/>
          </a:prstGeom>
          <a:noFill/>
        </p:spPr>
        <p:txBody>
          <a:bodyPr wrap="square" rtlCol="0">
            <a:spAutoFit/>
          </a:bodyPr>
          <a:lstStyle/>
          <a:p>
            <a:r>
              <a:rPr lang="fr-FR" sz="1600" dirty="0" smtClean="0"/>
              <a:t>Janvier – sept 2016</a:t>
            </a:r>
            <a:endParaRPr lang="fr-FR" sz="1600" dirty="0"/>
          </a:p>
        </p:txBody>
      </p:sp>
      <p:sp>
        <p:nvSpPr>
          <p:cNvPr id="11" name="ZoneTexte 10"/>
          <p:cNvSpPr txBox="1"/>
          <p:nvPr/>
        </p:nvSpPr>
        <p:spPr>
          <a:xfrm>
            <a:off x="2483768" y="5076473"/>
            <a:ext cx="2304256" cy="338554"/>
          </a:xfrm>
          <a:prstGeom prst="rect">
            <a:avLst/>
          </a:prstGeom>
          <a:noFill/>
        </p:spPr>
        <p:txBody>
          <a:bodyPr wrap="square" rtlCol="0">
            <a:spAutoFit/>
          </a:bodyPr>
          <a:lstStyle/>
          <a:p>
            <a:r>
              <a:rPr lang="fr-FR" sz="1600" dirty="0" smtClean="0"/>
              <a:t>21 Sept – Fin Mars 2017</a:t>
            </a:r>
            <a:endParaRPr lang="fr-FR" sz="1600" dirty="0"/>
          </a:p>
        </p:txBody>
      </p:sp>
      <p:sp>
        <p:nvSpPr>
          <p:cNvPr id="12" name="ZoneTexte 11"/>
          <p:cNvSpPr txBox="1"/>
          <p:nvPr/>
        </p:nvSpPr>
        <p:spPr>
          <a:xfrm>
            <a:off x="4788024" y="5076473"/>
            <a:ext cx="1872208" cy="338554"/>
          </a:xfrm>
          <a:prstGeom prst="rect">
            <a:avLst/>
          </a:prstGeom>
          <a:noFill/>
        </p:spPr>
        <p:txBody>
          <a:bodyPr wrap="square" rtlCol="0">
            <a:spAutoFit/>
          </a:bodyPr>
          <a:lstStyle/>
          <a:p>
            <a:r>
              <a:rPr lang="fr-FR" sz="1600" dirty="0" smtClean="0"/>
              <a:t>Avril – Mai 2017</a:t>
            </a:r>
            <a:endParaRPr lang="fr-FR" sz="1600" dirty="0"/>
          </a:p>
        </p:txBody>
      </p:sp>
      <p:sp>
        <p:nvSpPr>
          <p:cNvPr id="13" name="ZoneTexte 12"/>
          <p:cNvSpPr txBox="1"/>
          <p:nvPr/>
        </p:nvSpPr>
        <p:spPr>
          <a:xfrm>
            <a:off x="7236296" y="5076473"/>
            <a:ext cx="1584176" cy="338554"/>
          </a:xfrm>
          <a:prstGeom prst="rect">
            <a:avLst/>
          </a:prstGeom>
          <a:noFill/>
        </p:spPr>
        <p:txBody>
          <a:bodyPr wrap="square" rtlCol="0">
            <a:spAutoFit/>
          </a:bodyPr>
          <a:lstStyle/>
          <a:p>
            <a:r>
              <a:rPr lang="fr-FR" sz="1600" dirty="0" smtClean="0"/>
              <a:t>Juin 2017</a:t>
            </a:r>
            <a:endParaRPr lang="fr-FR" sz="1600" dirty="0"/>
          </a:p>
        </p:txBody>
      </p:sp>
      <p:sp>
        <p:nvSpPr>
          <p:cNvPr id="14" name="Rectangle à coins arrondis 13"/>
          <p:cNvSpPr/>
          <p:nvPr/>
        </p:nvSpPr>
        <p:spPr>
          <a:xfrm>
            <a:off x="2064420" y="4077072"/>
            <a:ext cx="851396" cy="720080"/>
          </a:xfrm>
          <a:prstGeom prst="roundRect">
            <a:avLst>
              <a:gd name="adj" fmla="val 27249"/>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solidFill>
                  <a:schemeClr val="tx1"/>
                </a:solidFill>
              </a:rPr>
              <a:t>20/09</a:t>
            </a:r>
          </a:p>
          <a:p>
            <a:pPr algn="ctr"/>
            <a:r>
              <a:rPr lang="fr-FR" sz="1000" b="1" dirty="0" smtClean="0">
                <a:solidFill>
                  <a:schemeClr val="tx1"/>
                </a:solidFill>
              </a:rPr>
              <a:t>Formation acteurs locaux</a:t>
            </a:r>
            <a:endParaRPr lang="fr-FR" sz="1000" b="1" dirty="0">
              <a:solidFill>
                <a:schemeClr val="tx1"/>
              </a:solidFill>
            </a:endParaRPr>
          </a:p>
        </p:txBody>
      </p:sp>
      <p:sp>
        <p:nvSpPr>
          <p:cNvPr id="15" name="Rectangle à coins arrondis 14"/>
          <p:cNvSpPr/>
          <p:nvPr/>
        </p:nvSpPr>
        <p:spPr>
          <a:xfrm>
            <a:off x="5436096" y="4077072"/>
            <a:ext cx="851396" cy="720080"/>
          </a:xfrm>
          <a:prstGeom prst="roundRect">
            <a:avLst>
              <a:gd name="adj" fmla="val 27249"/>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solidFill>
                  <a:schemeClr val="tx1"/>
                </a:solidFill>
              </a:rPr>
              <a:t>Rapport final </a:t>
            </a:r>
            <a:r>
              <a:rPr lang="fr-FR" sz="1000" b="1" dirty="0" err="1" smtClean="0">
                <a:solidFill>
                  <a:schemeClr val="tx1"/>
                </a:solidFill>
              </a:rPr>
              <a:t>Poloc</a:t>
            </a:r>
            <a:endParaRPr lang="fr-FR" sz="1000" b="1" dirty="0">
              <a:solidFill>
                <a:schemeClr val="tx1"/>
              </a:solidFill>
            </a:endParaRPr>
          </a:p>
        </p:txBody>
      </p:sp>
      <p:sp>
        <p:nvSpPr>
          <p:cNvPr id="3" name="Organigramme : Connecteur 2"/>
          <p:cNvSpPr/>
          <p:nvPr/>
        </p:nvSpPr>
        <p:spPr>
          <a:xfrm>
            <a:off x="539552" y="4149080"/>
            <a:ext cx="144016" cy="144016"/>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Organigramme : Connecteur 15"/>
          <p:cNvSpPr/>
          <p:nvPr/>
        </p:nvSpPr>
        <p:spPr>
          <a:xfrm>
            <a:off x="1331640" y="4149080"/>
            <a:ext cx="144016" cy="144016"/>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Organigramme : Connecteur 16"/>
          <p:cNvSpPr/>
          <p:nvPr/>
        </p:nvSpPr>
        <p:spPr>
          <a:xfrm>
            <a:off x="1907704" y="4149080"/>
            <a:ext cx="144016" cy="14401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Organigramme : Connecteur 17"/>
          <p:cNvSpPr/>
          <p:nvPr/>
        </p:nvSpPr>
        <p:spPr>
          <a:xfrm>
            <a:off x="5076056" y="4149080"/>
            <a:ext cx="144016" cy="144016"/>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Organigramme : Connecteur 18"/>
          <p:cNvSpPr/>
          <p:nvPr/>
        </p:nvSpPr>
        <p:spPr>
          <a:xfrm>
            <a:off x="6372200" y="4149080"/>
            <a:ext cx="144016" cy="14401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rganigramme : Connecteur 19"/>
          <p:cNvSpPr/>
          <p:nvPr/>
        </p:nvSpPr>
        <p:spPr>
          <a:xfrm>
            <a:off x="5724128" y="6165304"/>
            <a:ext cx="144016" cy="144016"/>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Organigramme : Connecteur 20"/>
          <p:cNvSpPr/>
          <p:nvPr/>
        </p:nvSpPr>
        <p:spPr>
          <a:xfrm>
            <a:off x="5724128" y="6381328"/>
            <a:ext cx="144016" cy="14401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5868144" y="6111052"/>
            <a:ext cx="1584176" cy="276999"/>
          </a:xfrm>
          <a:prstGeom prst="rect">
            <a:avLst/>
          </a:prstGeom>
          <a:noFill/>
        </p:spPr>
        <p:txBody>
          <a:bodyPr wrap="square" rtlCol="0">
            <a:spAutoFit/>
          </a:bodyPr>
          <a:lstStyle/>
          <a:p>
            <a:r>
              <a:rPr lang="fr-FR" sz="1200" b="1" dirty="0" smtClean="0"/>
              <a:t>Comité technique</a:t>
            </a:r>
            <a:endParaRPr lang="fr-FR" sz="1200" b="1" dirty="0"/>
          </a:p>
        </p:txBody>
      </p:sp>
      <p:sp>
        <p:nvSpPr>
          <p:cNvPr id="23" name="ZoneTexte 22"/>
          <p:cNvSpPr txBox="1"/>
          <p:nvPr/>
        </p:nvSpPr>
        <p:spPr>
          <a:xfrm>
            <a:off x="5868144" y="6320353"/>
            <a:ext cx="1584176" cy="276999"/>
          </a:xfrm>
          <a:prstGeom prst="rect">
            <a:avLst/>
          </a:prstGeom>
          <a:noFill/>
        </p:spPr>
        <p:txBody>
          <a:bodyPr wrap="square" rtlCol="0">
            <a:spAutoFit/>
          </a:bodyPr>
          <a:lstStyle/>
          <a:p>
            <a:r>
              <a:rPr lang="fr-FR" sz="1200" b="1" dirty="0" smtClean="0"/>
              <a:t>Comité partenarial</a:t>
            </a:r>
            <a:endParaRPr lang="fr-FR" sz="1200" b="1" dirty="0"/>
          </a:p>
        </p:txBody>
      </p:sp>
      <p:sp>
        <p:nvSpPr>
          <p:cNvPr id="25" name="Organigramme : Connecteur 24"/>
          <p:cNvSpPr/>
          <p:nvPr/>
        </p:nvSpPr>
        <p:spPr>
          <a:xfrm>
            <a:off x="4355976" y="4149080"/>
            <a:ext cx="144016" cy="144016"/>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à coins arrondis 25"/>
          <p:cNvSpPr/>
          <p:nvPr/>
        </p:nvSpPr>
        <p:spPr>
          <a:xfrm>
            <a:off x="3040108" y="4077072"/>
            <a:ext cx="851396" cy="720080"/>
          </a:xfrm>
          <a:prstGeom prst="roundRect">
            <a:avLst>
              <a:gd name="adj" fmla="val 27249"/>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solidFill>
                  <a:schemeClr val="tx1"/>
                </a:solidFill>
              </a:rPr>
              <a:t>Rapport </a:t>
            </a:r>
            <a:r>
              <a:rPr lang="fr-FR" sz="1000" b="1" dirty="0" err="1" smtClean="0">
                <a:solidFill>
                  <a:schemeClr val="tx1"/>
                </a:solidFill>
              </a:rPr>
              <a:t>intermé-diaire</a:t>
            </a:r>
            <a:r>
              <a:rPr lang="fr-FR" sz="1000" b="1" dirty="0" smtClean="0">
                <a:solidFill>
                  <a:schemeClr val="tx1"/>
                </a:solidFill>
              </a:rPr>
              <a:t> </a:t>
            </a:r>
            <a:r>
              <a:rPr lang="fr-FR" sz="1000" b="1" dirty="0" err="1" smtClean="0">
                <a:solidFill>
                  <a:schemeClr val="tx1"/>
                </a:solidFill>
              </a:rPr>
              <a:t>Poloc</a:t>
            </a:r>
            <a:endParaRPr lang="fr-FR" sz="1000" b="1" dirty="0">
              <a:solidFill>
                <a:schemeClr val="tx1"/>
              </a:solidFill>
            </a:endParaRPr>
          </a:p>
        </p:txBody>
      </p:sp>
      <p:sp>
        <p:nvSpPr>
          <p:cNvPr id="24" name="Organigramme : Connecteur 23"/>
          <p:cNvSpPr/>
          <p:nvPr/>
        </p:nvSpPr>
        <p:spPr>
          <a:xfrm>
            <a:off x="3851920" y="4149080"/>
            <a:ext cx="144016" cy="144016"/>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16767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752"/>
            <a:ext cx="8229600" cy="1143000"/>
          </a:xfrm>
        </p:spPr>
        <p:txBody>
          <a:bodyPr>
            <a:normAutofit/>
          </a:bodyPr>
          <a:lstStyle/>
          <a:p>
            <a:pPr lvl="0" algn="l"/>
            <a:r>
              <a:rPr lang="fr-FR" sz="3200" dirty="0" smtClean="0"/>
              <a:t>Phase 1 : le cadrage de l’évaluation</a:t>
            </a:r>
            <a:endParaRPr lang="fr-FR" sz="3200" dirty="0"/>
          </a:p>
        </p:txBody>
      </p:sp>
      <p:graphicFrame>
        <p:nvGraphicFramePr>
          <p:cNvPr id="7" name="Tableau 6"/>
          <p:cNvGraphicFramePr>
            <a:graphicFrameLocks noGrp="1"/>
          </p:cNvGraphicFramePr>
          <p:nvPr>
            <p:extLst>
              <p:ext uri="{D42A27DB-BD31-4B8C-83A1-F6EECF244321}">
                <p14:modId xmlns:p14="http://schemas.microsoft.com/office/powerpoint/2010/main" val="2491385531"/>
              </p:ext>
            </p:extLst>
          </p:nvPr>
        </p:nvGraphicFramePr>
        <p:xfrm>
          <a:off x="683568" y="1268761"/>
          <a:ext cx="7920880" cy="4629897"/>
        </p:xfrm>
        <a:graphic>
          <a:graphicData uri="http://schemas.openxmlformats.org/drawingml/2006/table">
            <a:tbl>
              <a:tblPr firstRow="1" bandRow="1">
                <a:tableStyleId>{5C22544A-7EE6-4342-B048-85BDC9FD1C3A}</a:tableStyleId>
              </a:tblPr>
              <a:tblGrid>
                <a:gridCol w="1872208"/>
                <a:gridCol w="3456384"/>
                <a:gridCol w="2592288"/>
              </a:tblGrid>
              <a:tr h="458487">
                <a:tc>
                  <a:txBody>
                    <a:bodyPr/>
                    <a:lstStyle/>
                    <a:p>
                      <a:pPr algn="ctr"/>
                      <a:r>
                        <a:rPr lang="fr-FR" sz="2000" dirty="0" smtClean="0"/>
                        <a:t>Etapes </a:t>
                      </a:r>
                      <a:endParaRPr lang="fr-FR" sz="2000" dirty="0"/>
                    </a:p>
                  </a:txBody>
                  <a:tcPr/>
                </a:tc>
                <a:tc>
                  <a:txBody>
                    <a:bodyPr/>
                    <a:lstStyle/>
                    <a:p>
                      <a:pPr algn="ctr"/>
                      <a:r>
                        <a:rPr lang="fr-FR" sz="2000" dirty="0" smtClean="0"/>
                        <a:t>Contenu </a:t>
                      </a:r>
                      <a:endParaRPr lang="fr-FR" sz="2000" dirty="0"/>
                    </a:p>
                  </a:txBody>
                  <a:tcPr/>
                </a:tc>
                <a:tc>
                  <a:txBody>
                    <a:bodyPr/>
                    <a:lstStyle/>
                    <a:p>
                      <a:pPr algn="ctr"/>
                      <a:r>
                        <a:rPr lang="fr-FR" sz="2000" dirty="0" smtClean="0"/>
                        <a:t>Acteur</a:t>
                      </a:r>
                      <a:r>
                        <a:rPr lang="fr-FR" sz="2000" baseline="0" dirty="0" smtClean="0"/>
                        <a:t> principal</a:t>
                      </a:r>
                      <a:endParaRPr lang="fr-FR" sz="2000" dirty="0"/>
                    </a:p>
                  </a:txBody>
                  <a:tcPr/>
                </a:tc>
              </a:tr>
              <a:tr h="1497877">
                <a:tc>
                  <a:txBody>
                    <a:bodyPr/>
                    <a:lstStyle/>
                    <a:p>
                      <a:r>
                        <a:rPr lang="fr-FR" sz="1800" b="1" kern="1200" dirty="0" smtClean="0">
                          <a:solidFill>
                            <a:schemeClr val="dk1"/>
                          </a:solidFill>
                          <a:effectLst/>
                          <a:latin typeface="+mn-lt"/>
                          <a:ea typeface="+mn-ea"/>
                          <a:cs typeface="+mn-cs"/>
                        </a:rPr>
                        <a:t>1.1 Analyse et reformulation du besoin d’évaluation</a:t>
                      </a:r>
                      <a:endParaRPr lang="fr-FR" dirty="0"/>
                    </a:p>
                  </a:txBody>
                  <a:tcPr/>
                </a:tc>
                <a:tc>
                  <a:txBody>
                    <a:bodyPr/>
                    <a:lstStyle/>
                    <a:p>
                      <a:r>
                        <a:rPr lang="fr-FR" sz="1800" kern="1200" dirty="0" smtClean="0">
                          <a:solidFill>
                            <a:schemeClr val="dk1"/>
                          </a:solidFill>
                          <a:effectLst/>
                          <a:latin typeface="+mn-lt"/>
                          <a:ea typeface="+mn-ea"/>
                          <a:cs typeface="+mn-cs"/>
                        </a:rPr>
                        <a:t>- Recueil de données</a:t>
                      </a:r>
                    </a:p>
                    <a:p>
                      <a:r>
                        <a:rPr lang="fr-FR" sz="1800" kern="1200" dirty="0" smtClean="0">
                          <a:solidFill>
                            <a:schemeClr val="dk1"/>
                          </a:solidFill>
                          <a:effectLst/>
                          <a:latin typeface="+mn-lt"/>
                          <a:ea typeface="+mn-ea"/>
                          <a:cs typeface="+mn-cs"/>
                        </a:rPr>
                        <a:t>- Entretiens de cadrage - Synthèse diagnostic</a:t>
                      </a:r>
                    </a:p>
                    <a:p>
                      <a:r>
                        <a:rPr lang="fr-FR" sz="1800" kern="1200" dirty="0" smtClean="0">
                          <a:solidFill>
                            <a:schemeClr val="dk1"/>
                          </a:solidFill>
                          <a:effectLst/>
                          <a:latin typeface="+mn-lt"/>
                          <a:ea typeface="+mn-ea"/>
                          <a:cs typeface="+mn-cs"/>
                        </a:rPr>
                        <a:t>- Problématisation évaluative</a:t>
                      </a:r>
                      <a:endParaRPr lang="fr-FR" dirty="0"/>
                    </a:p>
                  </a:txBody>
                  <a:tcPr/>
                </a:tc>
                <a:tc>
                  <a:txBody>
                    <a:bodyPr/>
                    <a:lstStyle/>
                    <a:p>
                      <a:r>
                        <a:rPr lang="fr-FR" dirty="0" err="1" smtClean="0"/>
                        <a:t>Poloc</a:t>
                      </a:r>
                      <a:r>
                        <a:rPr lang="fr-FR" dirty="0" smtClean="0"/>
                        <a:t> + référent évaluation</a:t>
                      </a:r>
                      <a:endParaRPr lang="fr-FR" dirty="0"/>
                    </a:p>
                  </a:txBody>
                  <a:tcPr/>
                </a:tc>
              </a:tr>
              <a:tr h="1572027">
                <a:tc>
                  <a:txBody>
                    <a:bodyPr/>
                    <a:lstStyle/>
                    <a:p>
                      <a:r>
                        <a:rPr lang="fr-FR" sz="1800" b="1" kern="1200" dirty="0" smtClean="0">
                          <a:solidFill>
                            <a:schemeClr val="dk1"/>
                          </a:solidFill>
                          <a:effectLst/>
                          <a:latin typeface="+mn-lt"/>
                          <a:ea typeface="+mn-ea"/>
                          <a:cs typeface="+mn-cs"/>
                        </a:rPr>
                        <a:t>1.2 Construction partagée du référentiel d’évaluation</a:t>
                      </a:r>
                      <a:endParaRPr lang="fr-FR" dirty="0"/>
                    </a:p>
                  </a:txBody>
                  <a:tcPr/>
                </a:tc>
                <a:tc>
                  <a:txBody>
                    <a:bodyPr/>
                    <a:lstStyle/>
                    <a:p>
                      <a:r>
                        <a:rPr lang="fr-FR" sz="1800" kern="1200" dirty="0" smtClean="0">
                          <a:solidFill>
                            <a:schemeClr val="dk1"/>
                          </a:solidFill>
                          <a:effectLst/>
                          <a:latin typeface="+mn-lt"/>
                          <a:ea typeface="+mn-ea"/>
                          <a:cs typeface="+mn-cs"/>
                        </a:rPr>
                        <a:t>- 1</a:t>
                      </a:r>
                      <a:r>
                        <a:rPr lang="fr-FR" sz="1800" kern="1200" baseline="30000" dirty="0" smtClean="0">
                          <a:solidFill>
                            <a:schemeClr val="dk1"/>
                          </a:solidFill>
                          <a:effectLst/>
                          <a:latin typeface="+mn-lt"/>
                          <a:ea typeface="+mn-ea"/>
                          <a:cs typeface="+mn-cs"/>
                        </a:rPr>
                        <a:t>ère</a:t>
                      </a:r>
                      <a:r>
                        <a:rPr lang="fr-FR" sz="1800" kern="1200" dirty="0" smtClean="0">
                          <a:solidFill>
                            <a:schemeClr val="dk1"/>
                          </a:solidFill>
                          <a:effectLst/>
                          <a:latin typeface="+mn-lt"/>
                          <a:ea typeface="+mn-ea"/>
                          <a:cs typeface="+mn-cs"/>
                        </a:rPr>
                        <a:t> formulation / priorisation du questionnement évaluatif</a:t>
                      </a:r>
                    </a:p>
                    <a:p>
                      <a:r>
                        <a:rPr lang="fr-FR" sz="1800" kern="1200" dirty="0" smtClean="0">
                          <a:solidFill>
                            <a:schemeClr val="dk1"/>
                          </a:solidFill>
                          <a:effectLst/>
                          <a:latin typeface="+mn-lt"/>
                          <a:ea typeface="+mn-ea"/>
                          <a:cs typeface="+mn-cs"/>
                        </a:rPr>
                        <a:t>- 1</a:t>
                      </a:r>
                      <a:r>
                        <a:rPr lang="fr-FR" sz="1800" kern="1200" baseline="30000" dirty="0" smtClean="0">
                          <a:solidFill>
                            <a:schemeClr val="dk1"/>
                          </a:solidFill>
                          <a:effectLst/>
                          <a:latin typeface="+mn-lt"/>
                          <a:ea typeface="+mn-ea"/>
                          <a:cs typeface="+mn-cs"/>
                        </a:rPr>
                        <a:t>ère</a:t>
                      </a:r>
                      <a:r>
                        <a:rPr lang="fr-FR" sz="1800" kern="1200" dirty="0" smtClean="0">
                          <a:solidFill>
                            <a:schemeClr val="dk1"/>
                          </a:solidFill>
                          <a:effectLst/>
                          <a:latin typeface="+mn-lt"/>
                          <a:ea typeface="+mn-ea"/>
                          <a:cs typeface="+mn-cs"/>
                        </a:rPr>
                        <a:t> proposition de démarche d’évaluation </a:t>
                      </a:r>
                    </a:p>
                    <a:p>
                      <a:r>
                        <a:rPr lang="fr-FR" sz="1800" kern="1200" dirty="0" smtClean="0">
                          <a:solidFill>
                            <a:schemeClr val="dk1"/>
                          </a:solidFill>
                          <a:effectLst/>
                          <a:latin typeface="+mn-lt"/>
                          <a:ea typeface="+mn-ea"/>
                          <a:cs typeface="+mn-cs"/>
                        </a:rPr>
                        <a:t>- Consultation des acteurs pour enrichissement</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err="1" smtClean="0"/>
                        <a:t>Poloc</a:t>
                      </a:r>
                      <a:r>
                        <a:rPr lang="fr-FR" dirty="0" smtClean="0"/>
                        <a:t> + référent évaluation + partenaires</a:t>
                      </a:r>
                    </a:p>
                    <a:p>
                      <a:endParaRPr lang="fr-FR" dirty="0"/>
                    </a:p>
                  </a:txBody>
                  <a:tcPr/>
                </a:tc>
              </a:tr>
              <a:tr h="936173">
                <a:tc>
                  <a:txBody>
                    <a:bodyPr/>
                    <a:lstStyle/>
                    <a:p>
                      <a:r>
                        <a:rPr lang="fr-FR" sz="1800" b="1" kern="1200" dirty="0" smtClean="0">
                          <a:solidFill>
                            <a:schemeClr val="dk1"/>
                          </a:solidFill>
                          <a:effectLst/>
                          <a:latin typeface="+mn-lt"/>
                          <a:ea typeface="+mn-ea"/>
                          <a:cs typeface="+mn-cs"/>
                        </a:rPr>
                        <a:t>1.3 Validation partenariale et lancement</a:t>
                      </a:r>
                      <a:endParaRPr lang="fr-FR" dirty="0"/>
                    </a:p>
                  </a:txBody>
                  <a:tcPr/>
                </a:tc>
                <a:tc>
                  <a:txBody>
                    <a:bodyPr/>
                    <a:lstStyle/>
                    <a:p>
                      <a:r>
                        <a:rPr lang="fr-FR" sz="1800" kern="1200" dirty="0" smtClean="0">
                          <a:solidFill>
                            <a:schemeClr val="dk1"/>
                          </a:solidFill>
                          <a:effectLst/>
                          <a:latin typeface="+mn-lt"/>
                          <a:ea typeface="+mn-ea"/>
                          <a:cs typeface="+mn-cs"/>
                        </a:rPr>
                        <a:t>- Comité de pilotage </a:t>
                      </a:r>
                    </a:p>
                    <a:p>
                      <a:r>
                        <a:rPr lang="fr-FR" sz="1800" kern="1200" dirty="0" smtClean="0">
                          <a:solidFill>
                            <a:schemeClr val="dk1"/>
                          </a:solidFill>
                          <a:effectLst/>
                          <a:latin typeface="+mn-lt"/>
                          <a:ea typeface="+mn-ea"/>
                          <a:cs typeface="+mn-cs"/>
                        </a:rPr>
                        <a:t>- Sensibilisation-formation des relais de terrain</a:t>
                      </a:r>
                      <a:endParaRPr lang="fr-FR" dirty="0"/>
                    </a:p>
                  </a:txBody>
                  <a:tcPr/>
                </a:tc>
                <a:tc>
                  <a:txBody>
                    <a:bodyPr/>
                    <a:lstStyle/>
                    <a:p>
                      <a:r>
                        <a:rPr lang="fr-FR" dirty="0" err="1" smtClean="0"/>
                        <a:t>Poloc</a:t>
                      </a:r>
                      <a:r>
                        <a:rPr lang="fr-FR" dirty="0" smtClean="0"/>
                        <a:t> + commanditaires + relais institutionnels</a:t>
                      </a:r>
                      <a:r>
                        <a:rPr lang="fr-FR" baseline="0" dirty="0" smtClean="0"/>
                        <a:t> et locaux</a:t>
                      </a:r>
                      <a:endParaRPr lang="fr-FR" dirty="0"/>
                    </a:p>
                  </a:txBody>
                  <a:tcPr/>
                </a:tc>
              </a:tr>
            </a:tbl>
          </a:graphicData>
        </a:graphic>
      </p:graphicFrame>
    </p:spTree>
    <p:extLst>
      <p:ext uri="{BB962C8B-B14F-4D97-AF65-F5344CB8AC3E}">
        <p14:creationId xmlns:p14="http://schemas.microsoft.com/office/powerpoint/2010/main" val="1724738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lvl="0" algn="l"/>
            <a:r>
              <a:rPr lang="fr-FR" sz="3200" dirty="0" smtClean="0"/>
              <a:t>Phase 2 : observation et analyse partagée</a:t>
            </a:r>
            <a:endParaRPr lang="fr-FR" sz="3200" dirty="0"/>
          </a:p>
        </p:txBody>
      </p:sp>
      <p:graphicFrame>
        <p:nvGraphicFramePr>
          <p:cNvPr id="8" name="Tableau 7"/>
          <p:cNvGraphicFramePr>
            <a:graphicFrameLocks noGrp="1"/>
          </p:cNvGraphicFramePr>
          <p:nvPr>
            <p:extLst>
              <p:ext uri="{D42A27DB-BD31-4B8C-83A1-F6EECF244321}">
                <p14:modId xmlns:p14="http://schemas.microsoft.com/office/powerpoint/2010/main" val="3091438037"/>
              </p:ext>
            </p:extLst>
          </p:nvPr>
        </p:nvGraphicFramePr>
        <p:xfrm>
          <a:off x="683568" y="1268761"/>
          <a:ext cx="7920880" cy="3767874"/>
        </p:xfrm>
        <a:graphic>
          <a:graphicData uri="http://schemas.openxmlformats.org/drawingml/2006/table">
            <a:tbl>
              <a:tblPr firstRow="1" bandRow="1">
                <a:tableStyleId>{5C22544A-7EE6-4342-B048-85BDC9FD1C3A}</a:tableStyleId>
              </a:tblPr>
              <a:tblGrid>
                <a:gridCol w="1872208"/>
                <a:gridCol w="3456384"/>
                <a:gridCol w="2592288"/>
              </a:tblGrid>
              <a:tr h="458487">
                <a:tc>
                  <a:txBody>
                    <a:bodyPr/>
                    <a:lstStyle/>
                    <a:p>
                      <a:pPr algn="ctr"/>
                      <a:r>
                        <a:rPr lang="fr-FR" sz="2000" dirty="0" smtClean="0"/>
                        <a:t>Etapes </a:t>
                      </a:r>
                      <a:endParaRPr lang="fr-FR" sz="2000" dirty="0"/>
                    </a:p>
                  </a:txBody>
                  <a:tcPr/>
                </a:tc>
                <a:tc>
                  <a:txBody>
                    <a:bodyPr/>
                    <a:lstStyle/>
                    <a:p>
                      <a:pPr algn="ctr"/>
                      <a:r>
                        <a:rPr lang="fr-FR" sz="2000" dirty="0" smtClean="0"/>
                        <a:t>Contenu </a:t>
                      </a:r>
                      <a:endParaRPr lang="fr-FR" sz="2000" dirty="0"/>
                    </a:p>
                  </a:txBody>
                  <a:tcPr/>
                </a:tc>
                <a:tc>
                  <a:txBody>
                    <a:bodyPr/>
                    <a:lstStyle/>
                    <a:p>
                      <a:pPr algn="ctr"/>
                      <a:r>
                        <a:rPr lang="fr-FR" sz="2000" dirty="0" smtClean="0"/>
                        <a:t>Acteur</a:t>
                      </a:r>
                      <a:r>
                        <a:rPr lang="fr-FR" sz="2000" baseline="0" dirty="0" smtClean="0"/>
                        <a:t> principal</a:t>
                      </a:r>
                      <a:endParaRPr lang="fr-FR" sz="2000" dirty="0"/>
                    </a:p>
                  </a:txBody>
                  <a:tcPr/>
                </a:tc>
              </a:tr>
              <a:tr h="1497877">
                <a:tc>
                  <a:txBody>
                    <a:bodyPr/>
                    <a:lstStyle/>
                    <a:p>
                      <a:r>
                        <a:rPr lang="fr-FR" sz="1800" b="1" kern="1200" dirty="0" smtClean="0">
                          <a:solidFill>
                            <a:schemeClr val="dk1"/>
                          </a:solidFill>
                          <a:effectLst/>
                          <a:latin typeface="+mn-lt"/>
                          <a:ea typeface="+mn-ea"/>
                          <a:cs typeface="+mn-cs"/>
                        </a:rPr>
                        <a:t>2.1 Recueil de données</a:t>
                      </a:r>
                      <a:endParaRPr lang="fr-FR" dirty="0"/>
                    </a:p>
                  </a:txBody>
                  <a:tcPr/>
                </a:tc>
                <a:tc>
                  <a:txBody>
                    <a:bodyPr/>
                    <a:lstStyle/>
                    <a:p>
                      <a:r>
                        <a:rPr lang="fr-FR" sz="1800" kern="1200" dirty="0" smtClean="0">
                          <a:solidFill>
                            <a:schemeClr val="dk1"/>
                          </a:solidFill>
                          <a:effectLst/>
                          <a:latin typeface="+mn-lt"/>
                          <a:ea typeface="+mn-ea"/>
                          <a:cs typeface="+mn-cs"/>
                        </a:rPr>
                        <a:t>Observation sur 1 à 3 trimestres à l’échelle des écoles : production des indicateurs, analyse des pratiques et des représentations</a:t>
                      </a:r>
                    </a:p>
                    <a:p>
                      <a:r>
                        <a:rPr lang="fr-FR" sz="1800" kern="1200" dirty="0" smtClean="0">
                          <a:solidFill>
                            <a:schemeClr val="dk1"/>
                          </a:solidFill>
                          <a:effectLst/>
                          <a:latin typeface="+mn-lt"/>
                          <a:ea typeface="+mn-ea"/>
                          <a:cs typeface="+mn-cs"/>
                        </a:rPr>
                        <a:t>Formalisation progressive des résultats</a:t>
                      </a:r>
                      <a:endParaRPr lang="fr-FR" dirty="0"/>
                    </a:p>
                  </a:txBody>
                  <a:tcPr/>
                </a:tc>
                <a:tc>
                  <a:txBody>
                    <a:bodyPr/>
                    <a:lstStyle/>
                    <a:p>
                      <a:r>
                        <a:rPr lang="fr-FR" dirty="0" smtClean="0"/>
                        <a:t>Acteurs locaux + comité technique</a:t>
                      </a:r>
                      <a:r>
                        <a:rPr lang="fr-FR" baseline="0" dirty="0" smtClean="0"/>
                        <a:t> de l’évaluation</a:t>
                      </a:r>
                      <a:endParaRPr lang="fr-FR" dirty="0"/>
                    </a:p>
                  </a:txBody>
                  <a:tcPr/>
                </a:tc>
              </a:tr>
              <a:tr h="1572027">
                <a:tc>
                  <a:txBody>
                    <a:bodyPr/>
                    <a:lstStyle/>
                    <a:p>
                      <a:r>
                        <a:rPr lang="fr-FR" sz="1800" b="1" kern="1200" dirty="0" smtClean="0">
                          <a:solidFill>
                            <a:schemeClr val="dk1"/>
                          </a:solidFill>
                          <a:effectLst/>
                          <a:latin typeface="+mn-lt"/>
                          <a:ea typeface="+mn-ea"/>
                          <a:cs typeface="+mn-cs"/>
                        </a:rPr>
                        <a:t>2.2 Construction de l’analyse partagée</a:t>
                      </a:r>
                      <a:endParaRPr lang="fr-FR" dirty="0"/>
                    </a:p>
                  </a:txBody>
                  <a:tcPr/>
                </a:tc>
                <a:tc>
                  <a:txBody>
                    <a:bodyPr/>
                    <a:lstStyle/>
                    <a:p>
                      <a:r>
                        <a:rPr lang="fr-FR" sz="1800" kern="1200" dirty="0" smtClean="0">
                          <a:solidFill>
                            <a:schemeClr val="dk1"/>
                          </a:solidFill>
                          <a:effectLst/>
                          <a:latin typeface="+mn-lt"/>
                          <a:ea typeface="+mn-ea"/>
                          <a:cs typeface="+mn-cs"/>
                        </a:rPr>
                        <a:t>Mise en débat des premiers résultats dans les différentes instances évaluatives</a:t>
                      </a:r>
                    </a:p>
                    <a:p>
                      <a:r>
                        <a:rPr lang="fr-FR" sz="1800" kern="1200" dirty="0" smtClean="0">
                          <a:solidFill>
                            <a:schemeClr val="dk1"/>
                          </a:solidFill>
                          <a:effectLst/>
                          <a:latin typeface="+mn-lt"/>
                          <a:ea typeface="+mn-ea"/>
                          <a:cs typeface="+mn-cs"/>
                        </a:rPr>
                        <a:t>Construction partagée et progressive des pistes d’analyse</a:t>
                      </a:r>
                      <a:endParaRPr lang="fr-FR" dirty="0"/>
                    </a:p>
                  </a:txBody>
                  <a:tcPr/>
                </a:tc>
                <a:tc>
                  <a:txBody>
                    <a:bodyPr/>
                    <a:lstStyle/>
                    <a:p>
                      <a:r>
                        <a:rPr lang="fr-FR" dirty="0" smtClean="0"/>
                        <a:t>Instances d’évaluation</a:t>
                      </a:r>
                      <a:r>
                        <a:rPr lang="fr-FR" baseline="0" dirty="0" smtClean="0"/>
                        <a:t> (technique, pilotage, partenarial…)</a:t>
                      </a:r>
                      <a:endParaRPr lang="fr-FR" dirty="0"/>
                    </a:p>
                  </a:txBody>
                  <a:tcPr/>
                </a:tc>
              </a:tr>
            </a:tbl>
          </a:graphicData>
        </a:graphic>
      </p:graphicFrame>
    </p:spTree>
    <p:extLst>
      <p:ext uri="{BB962C8B-B14F-4D97-AF65-F5344CB8AC3E}">
        <p14:creationId xmlns:p14="http://schemas.microsoft.com/office/powerpoint/2010/main" val="763586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752"/>
            <a:ext cx="8229600" cy="1143000"/>
          </a:xfrm>
        </p:spPr>
        <p:txBody>
          <a:bodyPr>
            <a:normAutofit/>
          </a:bodyPr>
          <a:lstStyle/>
          <a:p>
            <a:pPr lvl="0" algn="l"/>
            <a:r>
              <a:rPr lang="fr-FR" sz="3200" dirty="0"/>
              <a:t>Phase 3 : partage des résultats et construction des évolutions</a:t>
            </a:r>
          </a:p>
        </p:txBody>
      </p:sp>
      <p:graphicFrame>
        <p:nvGraphicFramePr>
          <p:cNvPr id="8" name="Tableau 7"/>
          <p:cNvGraphicFramePr>
            <a:graphicFrameLocks noGrp="1"/>
          </p:cNvGraphicFramePr>
          <p:nvPr>
            <p:extLst>
              <p:ext uri="{D42A27DB-BD31-4B8C-83A1-F6EECF244321}">
                <p14:modId xmlns:p14="http://schemas.microsoft.com/office/powerpoint/2010/main" val="1521563036"/>
              </p:ext>
            </p:extLst>
          </p:nvPr>
        </p:nvGraphicFramePr>
        <p:xfrm>
          <a:off x="683568" y="1268761"/>
          <a:ext cx="7920880" cy="4956594"/>
        </p:xfrm>
        <a:graphic>
          <a:graphicData uri="http://schemas.openxmlformats.org/drawingml/2006/table">
            <a:tbl>
              <a:tblPr firstRow="1" bandRow="1">
                <a:tableStyleId>{5C22544A-7EE6-4342-B048-85BDC9FD1C3A}</a:tableStyleId>
              </a:tblPr>
              <a:tblGrid>
                <a:gridCol w="1872208"/>
                <a:gridCol w="3744416"/>
                <a:gridCol w="2304256"/>
              </a:tblGrid>
              <a:tr h="458487">
                <a:tc>
                  <a:txBody>
                    <a:bodyPr/>
                    <a:lstStyle/>
                    <a:p>
                      <a:pPr algn="ctr"/>
                      <a:r>
                        <a:rPr lang="fr-FR" sz="2000" dirty="0" smtClean="0"/>
                        <a:t>Etapes </a:t>
                      </a:r>
                      <a:endParaRPr lang="fr-FR" sz="2000" dirty="0"/>
                    </a:p>
                  </a:txBody>
                  <a:tcPr/>
                </a:tc>
                <a:tc>
                  <a:txBody>
                    <a:bodyPr/>
                    <a:lstStyle/>
                    <a:p>
                      <a:pPr algn="ctr"/>
                      <a:r>
                        <a:rPr lang="fr-FR" sz="2000" dirty="0" smtClean="0"/>
                        <a:t>Contenu </a:t>
                      </a:r>
                      <a:endParaRPr lang="fr-FR" sz="2000" dirty="0"/>
                    </a:p>
                  </a:txBody>
                  <a:tcPr/>
                </a:tc>
                <a:tc>
                  <a:txBody>
                    <a:bodyPr/>
                    <a:lstStyle/>
                    <a:p>
                      <a:pPr algn="ctr"/>
                      <a:r>
                        <a:rPr lang="fr-FR" sz="2000" dirty="0" smtClean="0"/>
                        <a:t>Acteur</a:t>
                      </a:r>
                      <a:r>
                        <a:rPr lang="fr-FR" sz="2000" baseline="0" dirty="0" smtClean="0"/>
                        <a:t> principal</a:t>
                      </a:r>
                      <a:endParaRPr lang="fr-FR" sz="2000" dirty="0"/>
                    </a:p>
                  </a:txBody>
                  <a:tcPr/>
                </a:tc>
              </a:tr>
              <a:tr h="909664">
                <a:tc>
                  <a:txBody>
                    <a:bodyPr/>
                    <a:lstStyle/>
                    <a:p>
                      <a:r>
                        <a:rPr lang="fr-FR" sz="1800" b="1" kern="1200" dirty="0" smtClean="0">
                          <a:solidFill>
                            <a:schemeClr val="dk1"/>
                          </a:solidFill>
                          <a:effectLst/>
                          <a:latin typeface="+mn-lt"/>
                          <a:ea typeface="+mn-ea"/>
                          <a:cs typeface="+mn-cs"/>
                        </a:rPr>
                        <a:t>3.1 Formalisation des résultats</a:t>
                      </a:r>
                      <a:endParaRPr lang="fr-FR" dirty="0" smtClean="0"/>
                    </a:p>
                  </a:txBody>
                  <a:tcPr/>
                </a:tc>
                <a:tc>
                  <a:txBody>
                    <a:bodyPr/>
                    <a:lstStyle/>
                    <a:p>
                      <a:r>
                        <a:rPr lang="fr-FR" sz="1800" kern="1200" dirty="0" smtClean="0">
                          <a:solidFill>
                            <a:schemeClr val="dk1"/>
                          </a:solidFill>
                          <a:effectLst/>
                          <a:latin typeface="+mn-lt"/>
                          <a:ea typeface="+mn-ea"/>
                          <a:cs typeface="+mn-cs"/>
                        </a:rPr>
                        <a:t>- Analyse approfondie des résultats, réponse aux questions évaluatives</a:t>
                      </a:r>
                    </a:p>
                    <a:p>
                      <a:r>
                        <a:rPr lang="fr-FR" sz="1800" kern="1200" dirty="0" smtClean="0">
                          <a:solidFill>
                            <a:schemeClr val="dk1"/>
                          </a:solidFill>
                          <a:effectLst/>
                          <a:latin typeface="+mn-lt"/>
                          <a:ea typeface="+mn-ea"/>
                          <a:cs typeface="+mn-cs"/>
                        </a:rPr>
                        <a:t>- Formalisation des 1ères pistes d’évolution</a:t>
                      </a:r>
                      <a:endParaRPr lang="fr-FR" dirty="0"/>
                    </a:p>
                  </a:txBody>
                  <a:tcPr/>
                </a:tc>
                <a:tc>
                  <a:txBody>
                    <a:bodyPr/>
                    <a:lstStyle/>
                    <a:p>
                      <a:r>
                        <a:rPr lang="fr-FR" dirty="0" smtClean="0"/>
                        <a:t>Référent évaluation</a:t>
                      </a:r>
                      <a:r>
                        <a:rPr lang="fr-FR" baseline="0" dirty="0" smtClean="0"/>
                        <a:t> + </a:t>
                      </a:r>
                      <a:r>
                        <a:rPr lang="fr-FR" baseline="0" dirty="0" err="1" smtClean="0"/>
                        <a:t>poloc</a:t>
                      </a:r>
                      <a:r>
                        <a:rPr lang="fr-FR" baseline="0" dirty="0" smtClean="0"/>
                        <a:t> + Comité technique</a:t>
                      </a:r>
                      <a:endParaRPr lang="fr-FR" dirty="0"/>
                    </a:p>
                  </a:txBody>
                  <a:tcPr/>
                </a:tc>
              </a:tr>
              <a:tr h="1572027">
                <a:tc>
                  <a:txBody>
                    <a:bodyPr/>
                    <a:lstStyle/>
                    <a:p>
                      <a:pPr marL="0" algn="l" defTabSz="914400" rtl="0" eaLnBrk="1" latinLnBrk="0" hangingPunct="1">
                        <a:lnSpc>
                          <a:spcPct val="115000"/>
                        </a:lnSpc>
                        <a:spcAft>
                          <a:spcPts val="0"/>
                        </a:spcAft>
                      </a:pPr>
                      <a:r>
                        <a:rPr lang="fr-FR" sz="1800" b="1" kern="1200" dirty="0">
                          <a:solidFill>
                            <a:schemeClr val="dk1"/>
                          </a:solidFill>
                          <a:effectLst/>
                          <a:latin typeface="+mn-lt"/>
                          <a:ea typeface="+mn-ea"/>
                          <a:cs typeface="+mn-cs"/>
                        </a:rPr>
                        <a:t>3.2 Présentation et mise en débat</a:t>
                      </a:r>
                    </a:p>
                  </a:txBody>
                  <a:tcPr marL="68580" marR="68580" marT="0" marB="0" anchor="ctr"/>
                </a:tc>
                <a:tc>
                  <a:txBody>
                    <a:bodyPr/>
                    <a:lstStyle/>
                    <a:p>
                      <a:pPr fontAlgn="base"/>
                      <a:r>
                        <a:rPr lang="fr-FR" sz="1800" kern="1200" dirty="0" smtClean="0">
                          <a:solidFill>
                            <a:schemeClr val="dk1"/>
                          </a:solidFill>
                          <a:effectLst/>
                          <a:latin typeface="+mn-lt"/>
                          <a:ea typeface="+mn-ea"/>
                          <a:cs typeface="+mn-cs"/>
                        </a:rPr>
                        <a:t>- Organisation d’un événement type « Journée d’assises locales » </a:t>
                      </a:r>
                    </a:p>
                    <a:p>
                      <a:pPr fontAlgn="base"/>
                      <a:r>
                        <a:rPr lang="fr-FR" sz="1800" kern="1200" dirty="0" smtClean="0">
                          <a:solidFill>
                            <a:schemeClr val="dk1"/>
                          </a:solidFill>
                          <a:effectLst/>
                          <a:latin typeface="+mn-lt"/>
                          <a:ea typeface="+mn-ea"/>
                          <a:cs typeface="+mn-cs"/>
                        </a:rPr>
                        <a:t>- Mise en débat et ajustement de l’analyse évaluative</a:t>
                      </a:r>
                    </a:p>
                    <a:p>
                      <a:r>
                        <a:rPr lang="fr-FR" sz="1800" kern="1200" dirty="0" smtClean="0">
                          <a:solidFill>
                            <a:schemeClr val="dk1"/>
                          </a:solidFill>
                          <a:effectLst/>
                          <a:latin typeface="+mn-lt"/>
                          <a:ea typeface="+mn-ea"/>
                          <a:cs typeface="+mn-cs"/>
                        </a:rPr>
                        <a:t>- Enrichissement des pistes d’évolution</a:t>
                      </a:r>
                      <a:endParaRPr lang="fr-FR" dirty="0"/>
                    </a:p>
                  </a:txBody>
                  <a:tcPr/>
                </a:tc>
                <a:tc>
                  <a:txBody>
                    <a:bodyPr/>
                    <a:lstStyle/>
                    <a:p>
                      <a:r>
                        <a:rPr lang="fr-FR" dirty="0" smtClean="0"/>
                        <a:t>Comité technique + appui </a:t>
                      </a:r>
                      <a:r>
                        <a:rPr lang="fr-FR" dirty="0" err="1" smtClean="0"/>
                        <a:t>Poloc</a:t>
                      </a:r>
                      <a:endParaRPr lang="fr-FR" dirty="0"/>
                    </a:p>
                  </a:txBody>
                  <a:tcPr/>
                </a:tc>
              </a:tr>
              <a:tr h="1572027">
                <a:tc>
                  <a:txBody>
                    <a:bodyPr/>
                    <a:lstStyle/>
                    <a:p>
                      <a:pPr marL="0" algn="l" defTabSz="914400" rtl="0" eaLnBrk="1" latinLnBrk="0" hangingPunct="1">
                        <a:lnSpc>
                          <a:spcPct val="115000"/>
                        </a:lnSpc>
                        <a:spcAft>
                          <a:spcPts val="0"/>
                        </a:spcAft>
                      </a:pPr>
                      <a:r>
                        <a:rPr lang="fr-FR" sz="1800" b="1" kern="1200" dirty="0">
                          <a:solidFill>
                            <a:schemeClr val="dk1"/>
                          </a:solidFill>
                          <a:effectLst/>
                          <a:latin typeface="+mn-lt"/>
                          <a:ea typeface="+mn-ea"/>
                          <a:cs typeface="+mn-cs"/>
                        </a:rPr>
                        <a:t>3.3 Synthèse et formalisation des évolutions possibles</a:t>
                      </a:r>
                    </a:p>
                  </a:txBody>
                  <a:tcPr marL="68580" marR="68580" marT="0" marB="0" anchor="ctr"/>
                </a:tc>
                <a:tc>
                  <a:txBody>
                    <a:bodyPr/>
                    <a:lstStyle/>
                    <a:p>
                      <a:r>
                        <a:rPr lang="fr-FR" sz="1800" kern="1200" dirty="0" smtClean="0">
                          <a:solidFill>
                            <a:schemeClr val="dk1"/>
                          </a:solidFill>
                          <a:effectLst/>
                          <a:latin typeface="+mn-lt"/>
                          <a:ea typeface="+mn-ea"/>
                          <a:cs typeface="+mn-cs"/>
                        </a:rPr>
                        <a:t>- Formalisation des conclusions évaluatives </a:t>
                      </a:r>
                    </a:p>
                    <a:p>
                      <a:r>
                        <a:rPr lang="fr-FR" sz="1800" kern="1200" dirty="0" smtClean="0">
                          <a:solidFill>
                            <a:schemeClr val="dk1"/>
                          </a:solidFill>
                          <a:effectLst/>
                          <a:latin typeface="+mn-lt"/>
                          <a:ea typeface="+mn-ea"/>
                          <a:cs typeface="+mn-cs"/>
                        </a:rPr>
                        <a:t>- Formalisation et proposition de priorisation des propositions d’évolution</a:t>
                      </a:r>
                      <a:endParaRPr lang="fr-FR" dirty="0"/>
                    </a:p>
                  </a:txBody>
                  <a:tcPr/>
                </a:tc>
                <a:tc>
                  <a:txBody>
                    <a:bodyPr/>
                    <a:lstStyle/>
                    <a:p>
                      <a:r>
                        <a:rPr lang="fr-FR" dirty="0" smtClean="0"/>
                        <a:t>Référent évaluation + Comité technique + appui </a:t>
                      </a:r>
                      <a:r>
                        <a:rPr lang="fr-FR" dirty="0" err="1" smtClean="0"/>
                        <a:t>Poloc</a:t>
                      </a:r>
                      <a:endParaRPr lang="fr-FR" dirty="0"/>
                    </a:p>
                  </a:txBody>
                  <a:tcPr/>
                </a:tc>
              </a:tr>
            </a:tbl>
          </a:graphicData>
        </a:graphic>
      </p:graphicFrame>
    </p:spTree>
    <p:extLst>
      <p:ext uri="{BB962C8B-B14F-4D97-AF65-F5344CB8AC3E}">
        <p14:creationId xmlns:p14="http://schemas.microsoft.com/office/powerpoint/2010/main" val="3442384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752"/>
            <a:ext cx="8229600" cy="1143000"/>
          </a:xfrm>
        </p:spPr>
        <p:txBody>
          <a:bodyPr>
            <a:normAutofit/>
          </a:bodyPr>
          <a:lstStyle/>
          <a:p>
            <a:pPr lvl="0" algn="l"/>
            <a:r>
              <a:rPr lang="fr-FR" sz="3200" dirty="0"/>
              <a:t>Phase 4 : validation par le comité de pilotage et les élus</a:t>
            </a:r>
          </a:p>
        </p:txBody>
      </p:sp>
      <p:graphicFrame>
        <p:nvGraphicFramePr>
          <p:cNvPr id="8" name="Tableau 7"/>
          <p:cNvGraphicFramePr>
            <a:graphicFrameLocks noGrp="1"/>
          </p:cNvGraphicFramePr>
          <p:nvPr>
            <p:extLst>
              <p:ext uri="{D42A27DB-BD31-4B8C-83A1-F6EECF244321}">
                <p14:modId xmlns:p14="http://schemas.microsoft.com/office/powerpoint/2010/main" val="364809542"/>
              </p:ext>
            </p:extLst>
          </p:nvPr>
        </p:nvGraphicFramePr>
        <p:xfrm>
          <a:off x="683568" y="1533334"/>
          <a:ext cx="7920880" cy="3767874"/>
        </p:xfrm>
        <a:graphic>
          <a:graphicData uri="http://schemas.openxmlformats.org/drawingml/2006/table">
            <a:tbl>
              <a:tblPr firstRow="1" bandRow="1">
                <a:tableStyleId>{5C22544A-7EE6-4342-B048-85BDC9FD1C3A}</a:tableStyleId>
              </a:tblPr>
              <a:tblGrid>
                <a:gridCol w="1872208"/>
                <a:gridCol w="3744416"/>
                <a:gridCol w="2304256"/>
              </a:tblGrid>
              <a:tr h="458487">
                <a:tc>
                  <a:txBody>
                    <a:bodyPr/>
                    <a:lstStyle/>
                    <a:p>
                      <a:pPr algn="ctr"/>
                      <a:r>
                        <a:rPr lang="fr-FR" sz="2000" dirty="0" smtClean="0"/>
                        <a:t>Etapes </a:t>
                      </a:r>
                      <a:endParaRPr lang="fr-FR" sz="2000" dirty="0"/>
                    </a:p>
                  </a:txBody>
                  <a:tcPr/>
                </a:tc>
                <a:tc>
                  <a:txBody>
                    <a:bodyPr/>
                    <a:lstStyle/>
                    <a:p>
                      <a:pPr algn="ctr"/>
                      <a:r>
                        <a:rPr lang="fr-FR" sz="2000" dirty="0" smtClean="0"/>
                        <a:t>Contenu </a:t>
                      </a:r>
                      <a:endParaRPr lang="fr-FR" sz="2000" dirty="0"/>
                    </a:p>
                  </a:txBody>
                  <a:tcPr/>
                </a:tc>
                <a:tc>
                  <a:txBody>
                    <a:bodyPr/>
                    <a:lstStyle/>
                    <a:p>
                      <a:pPr algn="ctr"/>
                      <a:r>
                        <a:rPr lang="fr-FR" sz="2000" dirty="0" smtClean="0"/>
                        <a:t>Acteur</a:t>
                      </a:r>
                      <a:r>
                        <a:rPr lang="fr-FR" sz="2000" baseline="0" dirty="0" smtClean="0"/>
                        <a:t> principal</a:t>
                      </a:r>
                      <a:endParaRPr lang="fr-FR" sz="2000" dirty="0"/>
                    </a:p>
                  </a:txBody>
                  <a:tcPr/>
                </a:tc>
              </a:tr>
              <a:tr h="909664">
                <a:tc>
                  <a:txBody>
                    <a:bodyPr/>
                    <a:lstStyle/>
                    <a:p>
                      <a:r>
                        <a:rPr lang="fr-FR" sz="1800" b="1" kern="1200" dirty="0" smtClean="0">
                          <a:solidFill>
                            <a:schemeClr val="dk1"/>
                          </a:solidFill>
                          <a:effectLst/>
                          <a:latin typeface="+mn-lt"/>
                          <a:ea typeface="+mn-ea"/>
                          <a:cs typeface="+mn-cs"/>
                        </a:rPr>
                        <a:t>4.1 Priorisation des évolutions proposées</a:t>
                      </a:r>
                      <a:endParaRPr lang="fr-FR" dirty="0" smtClean="0"/>
                    </a:p>
                  </a:txBody>
                  <a:tcPr/>
                </a:tc>
                <a:tc>
                  <a:txBody>
                    <a:bodyPr/>
                    <a:lstStyle/>
                    <a:p>
                      <a:pPr fontAlgn="base"/>
                      <a:r>
                        <a:rPr lang="fr-FR" sz="1800" kern="1200" dirty="0" smtClean="0">
                          <a:solidFill>
                            <a:schemeClr val="dk1"/>
                          </a:solidFill>
                          <a:effectLst/>
                          <a:latin typeface="+mn-lt"/>
                          <a:ea typeface="+mn-ea"/>
                          <a:cs typeface="+mn-cs"/>
                        </a:rPr>
                        <a:t>- Définition de la feuille de route (calendrier et modalités de mise en œuvre des évolutions)</a:t>
                      </a:r>
                    </a:p>
                    <a:p>
                      <a:r>
                        <a:rPr lang="fr-FR" sz="1800" kern="1200" dirty="0" smtClean="0">
                          <a:solidFill>
                            <a:schemeClr val="dk1"/>
                          </a:solidFill>
                          <a:effectLst/>
                          <a:latin typeface="+mn-lt"/>
                          <a:ea typeface="+mn-ea"/>
                          <a:cs typeface="+mn-cs"/>
                        </a:rPr>
                        <a:t>- Définition des nouveaux objectifs d’évaluation et des modalités associées</a:t>
                      </a:r>
                      <a:endParaRPr lang="fr-FR" dirty="0"/>
                    </a:p>
                  </a:txBody>
                  <a:tcPr/>
                </a:tc>
                <a:tc>
                  <a:txBody>
                    <a:bodyPr/>
                    <a:lstStyle/>
                    <a:p>
                      <a:r>
                        <a:rPr lang="fr-FR" dirty="0" smtClean="0"/>
                        <a:t>Comité technique + comité de pilotage</a:t>
                      </a:r>
                      <a:r>
                        <a:rPr lang="fr-FR" baseline="0" dirty="0" smtClean="0"/>
                        <a:t> + partenaires</a:t>
                      </a:r>
                      <a:endParaRPr lang="fr-FR" dirty="0"/>
                    </a:p>
                  </a:txBody>
                  <a:tcPr/>
                </a:tc>
              </a:tr>
              <a:tr h="1572027">
                <a:tc>
                  <a:txBody>
                    <a:bodyPr/>
                    <a:lstStyle/>
                    <a:p>
                      <a:pPr marL="0" algn="l" defTabSz="914400" rtl="0" eaLnBrk="1" latinLnBrk="0" hangingPunct="1">
                        <a:lnSpc>
                          <a:spcPct val="115000"/>
                        </a:lnSpc>
                        <a:spcAft>
                          <a:spcPts val="0"/>
                        </a:spcAft>
                      </a:pPr>
                      <a:r>
                        <a:rPr lang="fr-FR" sz="1800" b="1" kern="1200" dirty="0" smtClean="0">
                          <a:solidFill>
                            <a:schemeClr val="dk1"/>
                          </a:solidFill>
                          <a:effectLst/>
                          <a:latin typeface="+mn-lt"/>
                          <a:ea typeface="+mn-ea"/>
                          <a:cs typeface="+mn-cs"/>
                        </a:rPr>
                        <a:t>4.2 Validation des arbitrages</a:t>
                      </a:r>
                      <a:endParaRPr lang="fr-FR" sz="1800" b="1" kern="1200" dirty="0">
                        <a:solidFill>
                          <a:schemeClr val="dk1"/>
                        </a:solidFill>
                        <a:effectLst/>
                        <a:latin typeface="+mn-lt"/>
                        <a:ea typeface="+mn-ea"/>
                        <a:cs typeface="+mn-cs"/>
                      </a:endParaRPr>
                    </a:p>
                  </a:txBody>
                  <a:tcPr marL="68580" marR="68580" marT="0" marB="0" anchor="ctr"/>
                </a:tc>
                <a:tc>
                  <a:txBody>
                    <a:bodyPr/>
                    <a:lstStyle/>
                    <a:p>
                      <a:pPr fontAlgn="base"/>
                      <a:r>
                        <a:rPr lang="fr-FR" sz="1800" kern="1200" dirty="0" smtClean="0">
                          <a:solidFill>
                            <a:schemeClr val="dk1"/>
                          </a:solidFill>
                          <a:effectLst/>
                          <a:latin typeface="+mn-lt"/>
                          <a:ea typeface="+mn-ea"/>
                          <a:cs typeface="+mn-cs"/>
                        </a:rPr>
                        <a:t>- Validation en comité de pilotage et/ou dans les instances techniques et politiques locales</a:t>
                      </a:r>
                      <a:endParaRPr lang="fr-FR" dirty="0"/>
                    </a:p>
                  </a:txBody>
                  <a:tcPr/>
                </a:tc>
                <a:tc>
                  <a:txBody>
                    <a:bodyPr/>
                    <a:lstStyle/>
                    <a:p>
                      <a:r>
                        <a:rPr lang="fr-FR" dirty="0" smtClean="0"/>
                        <a:t>Elus</a:t>
                      </a:r>
                      <a:r>
                        <a:rPr lang="fr-FR" baseline="0" dirty="0" smtClean="0"/>
                        <a:t> + responsables institutionnels</a:t>
                      </a:r>
                      <a:endParaRPr lang="fr-FR" dirty="0"/>
                    </a:p>
                  </a:txBody>
                  <a:tcPr/>
                </a:tc>
              </a:tr>
            </a:tbl>
          </a:graphicData>
        </a:graphic>
      </p:graphicFrame>
    </p:spTree>
    <p:extLst>
      <p:ext uri="{BB962C8B-B14F-4D97-AF65-F5344CB8AC3E}">
        <p14:creationId xmlns:p14="http://schemas.microsoft.com/office/powerpoint/2010/main" val="883151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lvl="0" algn="l"/>
            <a:r>
              <a:rPr lang="fr-FR" sz="3200" dirty="0" smtClean="0"/>
              <a:t>Articuler démarche d’évaluation et recherche</a:t>
            </a:r>
            <a:endParaRPr lang="fr-FR" sz="3200" dirty="0"/>
          </a:p>
        </p:txBody>
      </p:sp>
      <p:sp>
        <p:nvSpPr>
          <p:cNvPr id="4" name="Espace réservé du contenu 3"/>
          <p:cNvSpPr>
            <a:spLocks noGrp="1"/>
          </p:cNvSpPr>
          <p:nvPr>
            <p:ph idx="1"/>
          </p:nvPr>
        </p:nvSpPr>
        <p:spPr/>
        <p:txBody>
          <a:bodyPr>
            <a:normAutofit/>
          </a:bodyPr>
          <a:lstStyle/>
          <a:p>
            <a:r>
              <a:rPr lang="fr-FR" sz="2400" dirty="0" smtClean="0"/>
              <a:t>Ne </a:t>
            </a:r>
            <a:r>
              <a:rPr lang="fr-FR" sz="2400" dirty="0"/>
              <a:t>pas confondre évaluation et </a:t>
            </a:r>
            <a:r>
              <a:rPr lang="fr-FR" sz="2400" dirty="0" smtClean="0"/>
              <a:t>recherche…</a:t>
            </a:r>
          </a:p>
          <a:p>
            <a:pPr lvl="1"/>
            <a:r>
              <a:rPr lang="fr-FR" sz="2400" dirty="0" smtClean="0"/>
              <a:t>Des objectifs, méthodes et temporalités différentes</a:t>
            </a:r>
          </a:p>
          <a:p>
            <a:endParaRPr lang="fr-FR" sz="2400" dirty="0"/>
          </a:p>
          <a:p>
            <a:r>
              <a:rPr lang="fr-FR" sz="2400" dirty="0" smtClean="0"/>
              <a:t>… mais favoriser une « boucle itérative » visant à : </a:t>
            </a:r>
          </a:p>
          <a:p>
            <a:pPr lvl="1"/>
            <a:r>
              <a:rPr lang="fr-FR" sz="2400" dirty="0" smtClean="0"/>
              <a:t>enrichir </a:t>
            </a:r>
            <a:r>
              <a:rPr lang="fr-FR" sz="2400" dirty="0"/>
              <a:t>la démarche d’évaluation locale grâce aux acquis de la recherche et aux compétences scientifiques des acteurs mobilisables (experts, laboratoires…) </a:t>
            </a:r>
            <a:endParaRPr lang="fr-FR" sz="2400" dirty="0" smtClean="0"/>
          </a:p>
          <a:p>
            <a:pPr lvl="1"/>
            <a:r>
              <a:rPr lang="fr-FR" sz="2400" dirty="0" smtClean="0"/>
              <a:t>alimenter </a:t>
            </a:r>
            <a:r>
              <a:rPr lang="fr-FR" sz="2400" dirty="0"/>
              <a:t>les travaux de recherche sur les politiques éducatives locales </a:t>
            </a:r>
            <a:r>
              <a:rPr lang="fr-FR" sz="2400" dirty="0" smtClean="0"/>
              <a:t>en </a:t>
            </a:r>
            <a:r>
              <a:rPr lang="fr-FR" sz="2400" dirty="0"/>
              <a:t>s’appuyant sur les travaux d’évaluation menés localement. </a:t>
            </a:r>
          </a:p>
        </p:txBody>
      </p:sp>
    </p:spTree>
    <p:extLst>
      <p:ext uri="{BB962C8B-B14F-4D97-AF65-F5344CB8AC3E}">
        <p14:creationId xmlns:p14="http://schemas.microsoft.com/office/powerpoint/2010/main" val="456364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algn="l"/>
            <a:r>
              <a:rPr lang="fr-FR" sz="3200" dirty="0" smtClean="0"/>
              <a:t>Acteurs et instances de l’évaluation </a:t>
            </a:r>
            <a:r>
              <a:rPr lang="fr-FR" sz="3200" dirty="0"/>
              <a:t>: le </a:t>
            </a:r>
            <a:r>
              <a:rPr lang="fr-FR" sz="3200" dirty="0" smtClean="0"/>
              <a:t>schéma </a:t>
            </a:r>
            <a:r>
              <a:rPr lang="fr-FR" sz="3200" dirty="0"/>
              <a:t>théorique de </a:t>
            </a:r>
            <a:r>
              <a:rPr lang="fr-FR" sz="3200" dirty="0" smtClean="0"/>
              <a:t>gouvernance</a:t>
            </a:r>
            <a:endParaRPr lang="fr-FR" sz="3200" dirty="0"/>
          </a:p>
        </p:txBody>
      </p:sp>
      <p:graphicFrame>
        <p:nvGraphicFramePr>
          <p:cNvPr id="3" name="Tableau 2"/>
          <p:cNvGraphicFramePr>
            <a:graphicFrameLocks noGrp="1"/>
          </p:cNvGraphicFramePr>
          <p:nvPr>
            <p:extLst>
              <p:ext uri="{D42A27DB-BD31-4B8C-83A1-F6EECF244321}">
                <p14:modId xmlns:p14="http://schemas.microsoft.com/office/powerpoint/2010/main" val="1516728227"/>
              </p:ext>
            </p:extLst>
          </p:nvPr>
        </p:nvGraphicFramePr>
        <p:xfrm>
          <a:off x="611560" y="1268760"/>
          <a:ext cx="8208912" cy="5400600"/>
        </p:xfrm>
        <a:graphic>
          <a:graphicData uri="http://schemas.openxmlformats.org/drawingml/2006/table">
            <a:tbl>
              <a:tblPr firstRow="1" bandRow="1">
                <a:tableStyleId>{93296810-A885-4BE3-A3E7-6D5BEEA58F35}</a:tableStyleId>
              </a:tblPr>
              <a:tblGrid>
                <a:gridCol w="2052228"/>
                <a:gridCol w="2412268"/>
                <a:gridCol w="2232248"/>
                <a:gridCol w="1512168"/>
              </a:tblGrid>
              <a:tr h="456492">
                <a:tc>
                  <a:txBody>
                    <a:bodyPr/>
                    <a:lstStyle/>
                    <a:p>
                      <a:pPr algn="ctr">
                        <a:lnSpc>
                          <a:spcPct val="115000"/>
                        </a:lnSpc>
                        <a:spcAft>
                          <a:spcPts val="0"/>
                        </a:spcAft>
                      </a:pPr>
                      <a:r>
                        <a:rPr lang="fr-FR" sz="1800" dirty="0">
                          <a:effectLst/>
                        </a:rPr>
                        <a:t>Instance</a:t>
                      </a:r>
                      <a:endParaRPr lang="fr-FR"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fr-FR" sz="1800" dirty="0">
                          <a:effectLst/>
                        </a:rPr>
                        <a:t>Missions</a:t>
                      </a:r>
                      <a:endParaRPr lang="fr-FR"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fr-FR" sz="1800" dirty="0">
                          <a:effectLst/>
                        </a:rPr>
                        <a:t>Composition</a:t>
                      </a:r>
                      <a:endParaRPr lang="fr-FR"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fr-FR" sz="1800" dirty="0">
                          <a:effectLst/>
                        </a:rPr>
                        <a:t>Fréquence</a:t>
                      </a:r>
                      <a:endParaRPr lang="fr-FR" sz="1600" dirty="0">
                        <a:effectLst/>
                        <a:latin typeface="Calibri"/>
                        <a:ea typeface="Calibri"/>
                        <a:cs typeface="Times New Roman"/>
                      </a:endParaRPr>
                    </a:p>
                  </a:txBody>
                  <a:tcPr marL="68580" marR="68580" marT="0" marB="0" anchor="ctr"/>
                </a:tc>
              </a:tr>
              <a:tr h="1879824">
                <a:tc>
                  <a:txBody>
                    <a:bodyPr/>
                    <a:lstStyle/>
                    <a:p>
                      <a:pPr algn="l">
                        <a:lnSpc>
                          <a:spcPct val="115000"/>
                        </a:lnSpc>
                        <a:spcAft>
                          <a:spcPts val="0"/>
                        </a:spcAft>
                      </a:pPr>
                      <a:r>
                        <a:rPr lang="fr-FR" sz="1600" b="1" dirty="0">
                          <a:effectLst/>
                        </a:rPr>
                        <a:t>Comité de pilotage partenarial</a:t>
                      </a:r>
                    </a:p>
                    <a:p>
                      <a:pPr algn="l">
                        <a:lnSpc>
                          <a:spcPct val="115000"/>
                        </a:lnSpc>
                        <a:spcAft>
                          <a:spcPts val="0"/>
                        </a:spcAft>
                      </a:pPr>
                      <a:r>
                        <a:rPr lang="fr-FR" sz="1600" b="0" dirty="0">
                          <a:effectLst/>
                        </a:rPr>
                        <a:t>(échelle commune)</a:t>
                      </a:r>
                      <a:endParaRPr lang="fr-FR" sz="1600" b="0" dirty="0">
                        <a:effectLst/>
                        <a:latin typeface="+mn-lt"/>
                        <a:ea typeface="Calibri"/>
                        <a:cs typeface="Times New Roman"/>
                      </a:endParaRPr>
                    </a:p>
                  </a:txBody>
                  <a:tcPr marL="68580" marR="68580" marT="0" marB="0" anchor="ctr"/>
                </a:tc>
                <a:tc>
                  <a:txBody>
                    <a:bodyPr/>
                    <a:lstStyle/>
                    <a:p>
                      <a:pPr algn="l" fontAlgn="base">
                        <a:lnSpc>
                          <a:spcPct val="80000"/>
                        </a:lnSpc>
                        <a:spcBef>
                          <a:spcPts val="480"/>
                        </a:spcBef>
                        <a:spcAft>
                          <a:spcPts val="0"/>
                        </a:spcAft>
                        <a:tabLst>
                          <a:tab pos="2790825" algn="l"/>
                        </a:tabLst>
                      </a:pPr>
                      <a:r>
                        <a:rPr lang="fr-FR" sz="1400" dirty="0">
                          <a:effectLst/>
                        </a:rPr>
                        <a:t>Valide le mandat d’évaluation (objectifs, acteurs, méthode, calendrier)</a:t>
                      </a:r>
                    </a:p>
                    <a:p>
                      <a:pPr algn="l" fontAlgn="base">
                        <a:lnSpc>
                          <a:spcPct val="80000"/>
                        </a:lnSpc>
                        <a:spcBef>
                          <a:spcPts val="480"/>
                        </a:spcBef>
                        <a:spcAft>
                          <a:spcPts val="0"/>
                        </a:spcAft>
                        <a:tabLst>
                          <a:tab pos="2790825" algn="l"/>
                        </a:tabLst>
                      </a:pPr>
                      <a:r>
                        <a:rPr lang="fr-FR" sz="1400" dirty="0">
                          <a:effectLst/>
                        </a:rPr>
                        <a:t>Valide les priorités / le questionnement évaluatif</a:t>
                      </a:r>
                    </a:p>
                    <a:p>
                      <a:pPr algn="l" fontAlgn="base">
                        <a:lnSpc>
                          <a:spcPct val="80000"/>
                        </a:lnSpc>
                        <a:spcBef>
                          <a:spcPts val="480"/>
                        </a:spcBef>
                        <a:spcAft>
                          <a:spcPts val="0"/>
                        </a:spcAft>
                        <a:tabLst>
                          <a:tab pos="2790825" algn="l"/>
                        </a:tabLst>
                      </a:pPr>
                      <a:r>
                        <a:rPr lang="fr-FR" sz="1400" dirty="0">
                          <a:effectLst/>
                        </a:rPr>
                        <a:t>Alloue les ressources nécessaires à l’évaluation</a:t>
                      </a:r>
                    </a:p>
                    <a:p>
                      <a:pPr algn="l" fontAlgn="base">
                        <a:lnSpc>
                          <a:spcPct val="80000"/>
                        </a:lnSpc>
                        <a:spcBef>
                          <a:spcPts val="480"/>
                        </a:spcBef>
                        <a:spcAft>
                          <a:spcPts val="0"/>
                        </a:spcAft>
                        <a:tabLst>
                          <a:tab pos="2790825" algn="l"/>
                        </a:tabLst>
                      </a:pPr>
                      <a:r>
                        <a:rPr lang="fr-FR" sz="1400" dirty="0">
                          <a:effectLst/>
                        </a:rPr>
                        <a:t>Valide les conclusions et décide des suites à donner</a:t>
                      </a:r>
                      <a:endParaRPr lang="fr-FR" sz="1400" dirty="0">
                        <a:effectLst/>
                        <a:latin typeface="+mn-lt"/>
                        <a:ea typeface="Times New Roman"/>
                        <a:cs typeface="Times New Roman"/>
                      </a:endParaRPr>
                    </a:p>
                  </a:txBody>
                  <a:tcPr marL="68580" marR="68580" marT="0" marB="0" anchor="ctr"/>
                </a:tc>
                <a:tc>
                  <a:txBody>
                    <a:bodyPr/>
                    <a:lstStyle/>
                    <a:p>
                      <a:pPr algn="l" fontAlgn="base">
                        <a:lnSpc>
                          <a:spcPct val="80000"/>
                        </a:lnSpc>
                        <a:spcBef>
                          <a:spcPts val="480"/>
                        </a:spcBef>
                        <a:spcAft>
                          <a:spcPts val="0"/>
                        </a:spcAft>
                        <a:tabLst>
                          <a:tab pos="2790825" algn="l"/>
                        </a:tabLst>
                      </a:pPr>
                      <a:r>
                        <a:rPr lang="fr-FR" sz="1400" dirty="0">
                          <a:effectLst/>
                        </a:rPr>
                        <a:t>Elus + cadres communaux  / coordinateur PEDT</a:t>
                      </a:r>
                    </a:p>
                    <a:p>
                      <a:pPr algn="l" fontAlgn="base">
                        <a:lnSpc>
                          <a:spcPct val="80000"/>
                        </a:lnSpc>
                        <a:spcBef>
                          <a:spcPts val="480"/>
                        </a:spcBef>
                        <a:spcAft>
                          <a:spcPts val="0"/>
                        </a:spcAft>
                        <a:tabLst>
                          <a:tab pos="2790825" algn="l"/>
                        </a:tabLst>
                      </a:pPr>
                      <a:r>
                        <a:rPr lang="fr-FR" sz="1400" dirty="0">
                          <a:effectLst/>
                        </a:rPr>
                        <a:t>IEN + directeurs d’école + principaux collège</a:t>
                      </a:r>
                    </a:p>
                    <a:p>
                      <a:pPr algn="l" fontAlgn="base">
                        <a:lnSpc>
                          <a:spcPct val="80000"/>
                        </a:lnSpc>
                        <a:spcBef>
                          <a:spcPts val="480"/>
                        </a:spcBef>
                        <a:spcAft>
                          <a:spcPts val="0"/>
                        </a:spcAft>
                        <a:tabLst>
                          <a:tab pos="2790825" algn="l"/>
                        </a:tabLst>
                      </a:pPr>
                      <a:r>
                        <a:rPr lang="fr-FR" sz="1400" dirty="0">
                          <a:effectLst/>
                        </a:rPr>
                        <a:t>Principaux partenaires associatifs</a:t>
                      </a:r>
                    </a:p>
                    <a:p>
                      <a:pPr algn="l">
                        <a:lnSpc>
                          <a:spcPct val="115000"/>
                        </a:lnSpc>
                        <a:spcAft>
                          <a:spcPts val="0"/>
                        </a:spcAft>
                      </a:pPr>
                      <a:r>
                        <a:rPr lang="fr-FR" sz="1400" dirty="0">
                          <a:effectLst/>
                        </a:rPr>
                        <a:t>Représentant des parents d’élève</a:t>
                      </a:r>
                      <a:endParaRPr lang="fr-FR" sz="1400" dirty="0">
                        <a:effectLst/>
                        <a:latin typeface="+mn-lt"/>
                        <a:ea typeface="Calibri"/>
                        <a:cs typeface="Times New Roman"/>
                      </a:endParaRPr>
                    </a:p>
                  </a:txBody>
                  <a:tcPr marL="68580" marR="68580" marT="0" marB="0" anchor="ctr"/>
                </a:tc>
                <a:tc>
                  <a:txBody>
                    <a:bodyPr/>
                    <a:lstStyle/>
                    <a:p>
                      <a:pPr algn="l" fontAlgn="base">
                        <a:lnSpc>
                          <a:spcPct val="80000"/>
                        </a:lnSpc>
                        <a:spcBef>
                          <a:spcPts val="480"/>
                        </a:spcBef>
                        <a:spcAft>
                          <a:spcPts val="0"/>
                        </a:spcAft>
                        <a:tabLst>
                          <a:tab pos="2790825" algn="l"/>
                        </a:tabLst>
                      </a:pPr>
                      <a:r>
                        <a:rPr lang="fr-FR" sz="1400" dirty="0">
                          <a:effectLst/>
                        </a:rPr>
                        <a:t>A minima 2 fois (début et fin) et de préférence 3 fois (préparation concertation)</a:t>
                      </a:r>
                      <a:endParaRPr lang="fr-FR" sz="1400" dirty="0">
                        <a:effectLst/>
                        <a:latin typeface="+mn-lt"/>
                        <a:ea typeface="Times New Roman"/>
                        <a:cs typeface="Times New Roman"/>
                      </a:endParaRPr>
                    </a:p>
                  </a:txBody>
                  <a:tcPr marL="68580" marR="68580" marT="0" marB="0" anchor="ctr"/>
                </a:tc>
              </a:tr>
              <a:tr h="2016224">
                <a:tc>
                  <a:txBody>
                    <a:bodyPr/>
                    <a:lstStyle/>
                    <a:p>
                      <a:pPr algn="l" fontAlgn="base">
                        <a:lnSpc>
                          <a:spcPct val="80000"/>
                        </a:lnSpc>
                        <a:spcBef>
                          <a:spcPts val="480"/>
                        </a:spcBef>
                        <a:spcAft>
                          <a:spcPts val="0"/>
                        </a:spcAft>
                        <a:tabLst>
                          <a:tab pos="2790825" algn="l"/>
                        </a:tabLst>
                      </a:pPr>
                      <a:r>
                        <a:rPr lang="fr-FR" sz="1600" b="1" dirty="0">
                          <a:effectLst/>
                        </a:rPr>
                        <a:t>Comité technique </a:t>
                      </a:r>
                      <a:r>
                        <a:rPr lang="fr-FR" sz="1600" b="1" dirty="0" smtClean="0">
                          <a:effectLst/>
                        </a:rPr>
                        <a:t>communal</a:t>
                      </a:r>
                      <a:endParaRPr lang="fr-FR" sz="1600" b="1" dirty="0">
                        <a:effectLst/>
                      </a:endParaRPr>
                    </a:p>
                  </a:txBody>
                  <a:tcPr marL="68580" marR="68580" marT="0" marB="0" anchor="ctr"/>
                </a:tc>
                <a:tc>
                  <a:txBody>
                    <a:bodyPr/>
                    <a:lstStyle/>
                    <a:p>
                      <a:pPr algn="l" fontAlgn="base">
                        <a:lnSpc>
                          <a:spcPct val="80000"/>
                        </a:lnSpc>
                        <a:spcBef>
                          <a:spcPts val="480"/>
                        </a:spcBef>
                        <a:spcAft>
                          <a:spcPts val="0"/>
                        </a:spcAft>
                        <a:tabLst>
                          <a:tab pos="2790825" algn="l"/>
                        </a:tabLst>
                      </a:pPr>
                      <a:r>
                        <a:rPr lang="fr-FR" sz="1400" dirty="0" smtClean="0">
                          <a:effectLst/>
                        </a:rPr>
                        <a:t>Supervise </a:t>
                      </a:r>
                      <a:r>
                        <a:rPr lang="fr-FR" sz="1400" dirty="0">
                          <a:effectLst/>
                        </a:rPr>
                        <a:t>activité des groupes de suivi de site, </a:t>
                      </a:r>
                      <a:r>
                        <a:rPr lang="fr-FR" sz="1400" dirty="0" smtClean="0">
                          <a:effectLst/>
                        </a:rPr>
                        <a:t>fait </a:t>
                      </a:r>
                      <a:r>
                        <a:rPr lang="fr-FR" sz="1400" dirty="0">
                          <a:effectLst/>
                        </a:rPr>
                        <a:t>remonter difficultés et questions le cas échéant</a:t>
                      </a:r>
                    </a:p>
                    <a:p>
                      <a:pPr algn="l" fontAlgn="base">
                        <a:lnSpc>
                          <a:spcPct val="80000"/>
                        </a:lnSpc>
                        <a:spcBef>
                          <a:spcPts val="480"/>
                        </a:spcBef>
                        <a:spcAft>
                          <a:spcPts val="0"/>
                        </a:spcAft>
                        <a:tabLst>
                          <a:tab pos="2790825" algn="l"/>
                        </a:tabLst>
                      </a:pPr>
                      <a:r>
                        <a:rPr lang="fr-FR" sz="1400" dirty="0" smtClean="0">
                          <a:effectLst/>
                        </a:rPr>
                        <a:t>Collecte </a:t>
                      </a:r>
                      <a:r>
                        <a:rPr lang="fr-FR" sz="1400" dirty="0">
                          <a:effectLst/>
                        </a:rPr>
                        <a:t>et </a:t>
                      </a:r>
                      <a:r>
                        <a:rPr lang="fr-FR" sz="1400" dirty="0" smtClean="0">
                          <a:effectLst/>
                        </a:rPr>
                        <a:t>consolide </a:t>
                      </a:r>
                      <a:r>
                        <a:rPr lang="fr-FR" sz="1400" dirty="0">
                          <a:effectLst/>
                        </a:rPr>
                        <a:t>les informations (indicateurs, journaux de suivi)</a:t>
                      </a:r>
                    </a:p>
                    <a:p>
                      <a:pPr marL="0" algn="l" defTabSz="914400" rtl="0" eaLnBrk="1" fontAlgn="base" latinLnBrk="0" hangingPunct="1">
                        <a:lnSpc>
                          <a:spcPct val="80000"/>
                        </a:lnSpc>
                        <a:spcBef>
                          <a:spcPts val="480"/>
                        </a:spcBef>
                        <a:spcAft>
                          <a:spcPts val="0"/>
                        </a:spcAft>
                        <a:tabLst>
                          <a:tab pos="2790825" algn="l"/>
                        </a:tabLst>
                      </a:pPr>
                      <a:r>
                        <a:rPr lang="fr-FR" sz="1400" kern="1200" dirty="0" smtClean="0">
                          <a:effectLst/>
                        </a:rPr>
                        <a:t>Interagit </a:t>
                      </a:r>
                      <a:r>
                        <a:rPr lang="fr-FR" sz="1400" kern="1200" dirty="0">
                          <a:effectLst/>
                        </a:rPr>
                        <a:t>avec </a:t>
                      </a:r>
                      <a:r>
                        <a:rPr lang="fr-FR" sz="1400" kern="1200" dirty="0" smtClean="0">
                          <a:effectLst/>
                        </a:rPr>
                        <a:t>POLOC </a:t>
                      </a:r>
                      <a:r>
                        <a:rPr lang="fr-FR" sz="1400" kern="1200" dirty="0">
                          <a:effectLst/>
                        </a:rPr>
                        <a:t>pour proposer des éléments d’analyse</a:t>
                      </a:r>
                      <a:endParaRPr lang="fr-FR" sz="1400" kern="1200" dirty="0">
                        <a:solidFill>
                          <a:schemeClr val="dk1"/>
                        </a:solidFill>
                        <a:effectLst/>
                        <a:latin typeface="+mn-lt"/>
                        <a:ea typeface="Times New Roman"/>
                        <a:cs typeface="Times New Roman"/>
                      </a:endParaRPr>
                    </a:p>
                  </a:txBody>
                  <a:tcPr marL="68580" marR="68580" marT="0" marB="0" anchor="ctr"/>
                </a:tc>
                <a:tc>
                  <a:txBody>
                    <a:bodyPr/>
                    <a:lstStyle/>
                    <a:p>
                      <a:pPr algn="l" fontAlgn="base">
                        <a:lnSpc>
                          <a:spcPct val="80000"/>
                        </a:lnSpc>
                        <a:spcBef>
                          <a:spcPts val="480"/>
                        </a:spcBef>
                        <a:spcAft>
                          <a:spcPts val="0"/>
                        </a:spcAft>
                        <a:tabLst>
                          <a:tab pos="2790825" algn="l"/>
                        </a:tabLst>
                      </a:pPr>
                      <a:r>
                        <a:rPr lang="fr-FR" sz="1400" dirty="0">
                          <a:effectLst/>
                        </a:rPr>
                        <a:t>Cadres communaux / coordinateur PEDT</a:t>
                      </a:r>
                    </a:p>
                    <a:p>
                      <a:pPr algn="l" fontAlgn="base">
                        <a:lnSpc>
                          <a:spcPct val="80000"/>
                        </a:lnSpc>
                        <a:spcBef>
                          <a:spcPts val="480"/>
                        </a:spcBef>
                        <a:spcAft>
                          <a:spcPts val="0"/>
                        </a:spcAft>
                        <a:tabLst>
                          <a:tab pos="2790825" algn="l"/>
                        </a:tabLst>
                      </a:pPr>
                      <a:r>
                        <a:rPr lang="fr-FR" sz="1400" dirty="0">
                          <a:effectLst/>
                        </a:rPr>
                        <a:t>Responsables d’associations délégataires</a:t>
                      </a:r>
                    </a:p>
                    <a:p>
                      <a:pPr algn="l" fontAlgn="base">
                        <a:lnSpc>
                          <a:spcPct val="80000"/>
                        </a:lnSpc>
                        <a:spcBef>
                          <a:spcPts val="480"/>
                        </a:spcBef>
                        <a:spcAft>
                          <a:spcPts val="0"/>
                        </a:spcAft>
                        <a:tabLst>
                          <a:tab pos="2790825" algn="l"/>
                        </a:tabLst>
                      </a:pPr>
                      <a:r>
                        <a:rPr lang="fr-FR" sz="1400" dirty="0">
                          <a:effectLst/>
                        </a:rPr>
                        <a:t>IEN ou selon les situations conseillers pédagogiques et directeur(s) d’école(s)</a:t>
                      </a:r>
                      <a:endParaRPr lang="fr-FR" sz="1400" dirty="0">
                        <a:effectLst/>
                        <a:latin typeface="+mn-lt"/>
                        <a:ea typeface="Times New Roman"/>
                        <a:cs typeface="Times New Roman"/>
                      </a:endParaRPr>
                    </a:p>
                  </a:txBody>
                  <a:tcPr marL="68580" marR="68580" marT="0" marB="0" anchor="ctr"/>
                </a:tc>
                <a:tc>
                  <a:txBody>
                    <a:bodyPr/>
                    <a:lstStyle/>
                    <a:p>
                      <a:pPr algn="l">
                        <a:lnSpc>
                          <a:spcPct val="115000"/>
                        </a:lnSpc>
                        <a:spcAft>
                          <a:spcPts val="0"/>
                        </a:spcAft>
                      </a:pPr>
                      <a:r>
                        <a:rPr lang="fr-FR" sz="1400" dirty="0">
                          <a:effectLst/>
                        </a:rPr>
                        <a:t>Tous les quinze jours ou mensuel </a:t>
                      </a:r>
                      <a:endParaRPr lang="fr-FR" sz="1400" dirty="0">
                        <a:effectLst/>
                        <a:latin typeface="+mn-lt"/>
                        <a:ea typeface="Calibri"/>
                        <a:cs typeface="Times New Roman"/>
                      </a:endParaRPr>
                    </a:p>
                  </a:txBody>
                  <a:tcPr marL="68580" marR="68580" marT="0" marB="0" anchor="ctr"/>
                </a:tc>
              </a:tr>
              <a:tr h="1048060">
                <a:tc>
                  <a:txBody>
                    <a:bodyPr/>
                    <a:lstStyle/>
                    <a:p>
                      <a:pPr algn="l" fontAlgn="base">
                        <a:lnSpc>
                          <a:spcPct val="80000"/>
                        </a:lnSpc>
                        <a:spcBef>
                          <a:spcPts val="480"/>
                        </a:spcBef>
                        <a:spcAft>
                          <a:spcPts val="0"/>
                        </a:spcAft>
                        <a:tabLst>
                          <a:tab pos="2790825" algn="l"/>
                        </a:tabLst>
                      </a:pPr>
                      <a:r>
                        <a:rPr lang="fr-FR" sz="1600" b="1" dirty="0">
                          <a:effectLst/>
                        </a:rPr>
                        <a:t>Groupe de suivi de site </a:t>
                      </a:r>
                    </a:p>
                    <a:p>
                      <a:pPr algn="l" fontAlgn="base">
                        <a:lnSpc>
                          <a:spcPct val="80000"/>
                        </a:lnSpc>
                        <a:spcBef>
                          <a:spcPts val="480"/>
                        </a:spcBef>
                        <a:spcAft>
                          <a:spcPts val="0"/>
                        </a:spcAft>
                        <a:tabLst>
                          <a:tab pos="2790825" algn="l"/>
                        </a:tabLst>
                      </a:pPr>
                      <a:r>
                        <a:rPr lang="fr-FR" sz="1600" b="0" dirty="0">
                          <a:effectLst/>
                        </a:rPr>
                        <a:t>(échelle groupe scolaire</a:t>
                      </a:r>
                      <a:r>
                        <a:rPr lang="fr-FR" sz="1600" b="0" dirty="0" smtClean="0">
                          <a:effectLst/>
                        </a:rPr>
                        <a:t>)</a:t>
                      </a:r>
                      <a:r>
                        <a:rPr lang="fr-FR" sz="1600" b="1" dirty="0">
                          <a:effectLst/>
                        </a:rPr>
                        <a:t> </a:t>
                      </a:r>
                      <a:endParaRPr lang="fr-FR" sz="1600" b="1" dirty="0">
                        <a:effectLst/>
                        <a:latin typeface="+mn-lt"/>
                        <a:ea typeface="Calibri"/>
                        <a:cs typeface="Times New Roman"/>
                      </a:endParaRPr>
                    </a:p>
                  </a:txBody>
                  <a:tcPr marL="68580" marR="68580" marT="0" marB="0" anchor="ctr"/>
                </a:tc>
                <a:tc>
                  <a:txBody>
                    <a:bodyPr/>
                    <a:lstStyle/>
                    <a:p>
                      <a:pPr algn="l" fontAlgn="base">
                        <a:lnSpc>
                          <a:spcPct val="80000"/>
                        </a:lnSpc>
                        <a:spcBef>
                          <a:spcPts val="480"/>
                        </a:spcBef>
                        <a:spcAft>
                          <a:spcPts val="0"/>
                        </a:spcAft>
                        <a:tabLst>
                          <a:tab pos="2790825" algn="l"/>
                        </a:tabLst>
                      </a:pPr>
                      <a:r>
                        <a:rPr lang="fr-FR" sz="1400" dirty="0">
                          <a:effectLst/>
                        </a:rPr>
                        <a:t>Collecte les informations, </a:t>
                      </a:r>
                      <a:r>
                        <a:rPr lang="fr-FR" sz="1400" dirty="0" smtClean="0">
                          <a:effectLst/>
                        </a:rPr>
                        <a:t>alimente </a:t>
                      </a:r>
                      <a:r>
                        <a:rPr lang="fr-FR" sz="1400" dirty="0">
                          <a:effectLst/>
                        </a:rPr>
                        <a:t>les indicateurs et les journaux de </a:t>
                      </a:r>
                      <a:r>
                        <a:rPr lang="fr-FR" sz="1400" dirty="0" smtClean="0">
                          <a:effectLst/>
                        </a:rPr>
                        <a:t>suivi</a:t>
                      </a:r>
                    </a:p>
                    <a:p>
                      <a:pPr algn="l" fontAlgn="base">
                        <a:lnSpc>
                          <a:spcPct val="80000"/>
                        </a:lnSpc>
                        <a:spcBef>
                          <a:spcPts val="480"/>
                        </a:spcBef>
                        <a:spcAft>
                          <a:spcPts val="0"/>
                        </a:spcAft>
                        <a:tabLst>
                          <a:tab pos="2790825" algn="l"/>
                        </a:tabLst>
                      </a:pPr>
                      <a:r>
                        <a:rPr lang="fr-FR" sz="1400" dirty="0" smtClean="0">
                          <a:effectLst/>
                        </a:rPr>
                        <a:t>Les transmet </a:t>
                      </a:r>
                      <a:r>
                        <a:rPr lang="fr-FR" sz="1400" dirty="0">
                          <a:effectLst/>
                        </a:rPr>
                        <a:t>au comité technique</a:t>
                      </a:r>
                      <a:endParaRPr lang="fr-FR" sz="1400" dirty="0">
                        <a:effectLst/>
                        <a:latin typeface="+mn-lt"/>
                        <a:ea typeface="Times New Roman"/>
                        <a:cs typeface="Times New Roman"/>
                      </a:endParaRPr>
                    </a:p>
                  </a:txBody>
                  <a:tcPr marL="68580" marR="68580" marT="0" marB="0" anchor="ctr"/>
                </a:tc>
                <a:tc>
                  <a:txBody>
                    <a:bodyPr/>
                    <a:lstStyle/>
                    <a:p>
                      <a:pPr algn="l" fontAlgn="base">
                        <a:lnSpc>
                          <a:spcPct val="80000"/>
                        </a:lnSpc>
                        <a:spcBef>
                          <a:spcPts val="480"/>
                        </a:spcBef>
                        <a:spcAft>
                          <a:spcPts val="0"/>
                        </a:spcAft>
                        <a:tabLst>
                          <a:tab pos="2790825" algn="l"/>
                        </a:tabLst>
                      </a:pPr>
                      <a:r>
                        <a:rPr lang="fr-FR" sz="1400" dirty="0">
                          <a:effectLst/>
                        </a:rPr>
                        <a:t>Directeurs d’école (+ enseignants)</a:t>
                      </a:r>
                    </a:p>
                    <a:p>
                      <a:pPr algn="l" fontAlgn="base">
                        <a:lnSpc>
                          <a:spcPct val="80000"/>
                        </a:lnSpc>
                        <a:spcBef>
                          <a:spcPts val="480"/>
                        </a:spcBef>
                        <a:spcAft>
                          <a:spcPts val="0"/>
                        </a:spcAft>
                        <a:tabLst>
                          <a:tab pos="2790825" algn="l"/>
                        </a:tabLst>
                      </a:pPr>
                      <a:r>
                        <a:rPr lang="fr-FR" sz="1400" dirty="0">
                          <a:effectLst/>
                        </a:rPr>
                        <a:t>Référent périscolaire</a:t>
                      </a:r>
                    </a:p>
                    <a:p>
                      <a:pPr algn="l" fontAlgn="base">
                        <a:lnSpc>
                          <a:spcPct val="80000"/>
                        </a:lnSpc>
                        <a:spcBef>
                          <a:spcPts val="480"/>
                        </a:spcBef>
                        <a:spcAft>
                          <a:spcPts val="0"/>
                        </a:spcAft>
                        <a:tabLst>
                          <a:tab pos="2790825" algn="l"/>
                        </a:tabLst>
                      </a:pPr>
                      <a:r>
                        <a:rPr lang="fr-FR" sz="1400" dirty="0">
                          <a:effectLst/>
                        </a:rPr>
                        <a:t>Associations intervenant sur l’école</a:t>
                      </a:r>
                      <a:endParaRPr lang="fr-FR" sz="1400" dirty="0">
                        <a:effectLst/>
                        <a:latin typeface="+mn-lt"/>
                        <a:ea typeface="Times New Roman"/>
                        <a:cs typeface="Times New Roman"/>
                      </a:endParaRPr>
                    </a:p>
                  </a:txBody>
                  <a:tcPr marL="68580" marR="68580" marT="0" marB="0" anchor="ctr"/>
                </a:tc>
                <a:tc>
                  <a:txBody>
                    <a:bodyPr/>
                    <a:lstStyle/>
                    <a:p>
                      <a:pPr algn="l">
                        <a:lnSpc>
                          <a:spcPct val="115000"/>
                        </a:lnSpc>
                        <a:spcAft>
                          <a:spcPts val="0"/>
                        </a:spcAft>
                      </a:pPr>
                      <a:r>
                        <a:rPr lang="fr-FR" sz="1400" dirty="0">
                          <a:effectLst/>
                        </a:rPr>
                        <a:t>Tous les quinze jours</a:t>
                      </a:r>
                      <a:endParaRPr lang="fr-FR" sz="1400" dirty="0">
                        <a:effectLst/>
                        <a:latin typeface="+mn-lt"/>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731307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lvl="0" algn="l"/>
            <a:r>
              <a:rPr lang="fr-FR" sz="3200" dirty="0" smtClean="0"/>
              <a:t>Quels indicateurs d’évaluation ?</a:t>
            </a:r>
            <a:endParaRPr lang="fr-FR" sz="3200" dirty="0"/>
          </a:p>
        </p:txBody>
      </p:sp>
      <p:sp>
        <p:nvSpPr>
          <p:cNvPr id="4" name="Espace réservé du contenu 3"/>
          <p:cNvSpPr>
            <a:spLocks noGrp="1"/>
          </p:cNvSpPr>
          <p:nvPr>
            <p:ph idx="1"/>
          </p:nvPr>
        </p:nvSpPr>
        <p:spPr>
          <a:xfrm>
            <a:off x="457200" y="1196752"/>
            <a:ext cx="8229600" cy="4929411"/>
          </a:xfrm>
        </p:spPr>
        <p:txBody>
          <a:bodyPr>
            <a:normAutofit/>
          </a:bodyPr>
          <a:lstStyle/>
          <a:p>
            <a:r>
              <a:rPr lang="fr-FR" sz="2400" dirty="0" smtClean="0"/>
              <a:t>Exemple : la question de la place des parents dans le PEDT</a:t>
            </a:r>
          </a:p>
          <a:p>
            <a:endParaRPr lang="fr-FR" sz="2400" dirty="0" smtClean="0"/>
          </a:p>
          <a:p>
            <a:endParaRPr lang="fr-FR" sz="2400" dirty="0"/>
          </a:p>
          <a:p>
            <a:endParaRPr lang="fr-FR" sz="2400" dirty="0" smtClean="0"/>
          </a:p>
          <a:p>
            <a:endParaRPr lang="fr-FR" sz="2400" dirty="0"/>
          </a:p>
        </p:txBody>
      </p:sp>
      <p:sp>
        <p:nvSpPr>
          <p:cNvPr id="3" name="Rectangle à coins arrondis 2"/>
          <p:cNvSpPr/>
          <p:nvPr/>
        </p:nvSpPr>
        <p:spPr>
          <a:xfrm>
            <a:off x="683568" y="2003842"/>
            <a:ext cx="3744416" cy="3945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b="1" dirty="0" smtClean="0"/>
              <a:t>Indicateurs statiques = de contexte ou de réalisation</a:t>
            </a:r>
          </a:p>
          <a:p>
            <a:pPr algn="ctr"/>
            <a:endParaRPr lang="fr-FR" dirty="0"/>
          </a:p>
          <a:p>
            <a:r>
              <a:rPr lang="fr-FR" dirty="0" smtClean="0"/>
              <a:t>CSP des parents</a:t>
            </a:r>
          </a:p>
          <a:p>
            <a:r>
              <a:rPr lang="fr-FR" dirty="0" smtClean="0"/>
              <a:t>Parents </a:t>
            </a:r>
            <a:r>
              <a:rPr lang="fr-FR" dirty="0"/>
              <a:t>associés à l’élaboration du PEDT (nombre de réunions, parents ciblés / touchés)</a:t>
            </a:r>
          </a:p>
          <a:p>
            <a:r>
              <a:rPr lang="fr-FR" dirty="0" smtClean="0"/>
              <a:t>Taux de participation aux élections de parents</a:t>
            </a:r>
          </a:p>
        </p:txBody>
      </p:sp>
      <p:sp>
        <p:nvSpPr>
          <p:cNvPr id="5" name="Rectangle à coins arrondis 4"/>
          <p:cNvSpPr/>
          <p:nvPr/>
        </p:nvSpPr>
        <p:spPr>
          <a:xfrm>
            <a:off x="4644008" y="1988840"/>
            <a:ext cx="4032448" cy="396044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b="1" dirty="0" smtClean="0"/>
              <a:t>Indicateurs dynamiques = de suivi des évolutions et des effets</a:t>
            </a:r>
            <a:endParaRPr lang="fr-FR" b="1" dirty="0"/>
          </a:p>
          <a:p>
            <a:pPr algn="ctr"/>
            <a:endParaRPr lang="fr-FR" dirty="0"/>
          </a:p>
          <a:p>
            <a:r>
              <a:rPr lang="fr-FR" dirty="0" smtClean="0"/>
              <a:t>Evolution </a:t>
            </a:r>
            <a:r>
              <a:rPr lang="fr-FR" dirty="0" err="1" smtClean="0"/>
              <a:t>nbre</a:t>
            </a:r>
            <a:r>
              <a:rPr lang="fr-FR" dirty="0" smtClean="0"/>
              <a:t> réunions proposées / </a:t>
            </a:r>
            <a:r>
              <a:rPr lang="fr-FR" dirty="0" err="1" smtClean="0"/>
              <a:t>nbre</a:t>
            </a:r>
            <a:r>
              <a:rPr lang="fr-FR" dirty="0" smtClean="0"/>
              <a:t> et profil des participants</a:t>
            </a:r>
            <a:endParaRPr lang="fr-FR" dirty="0"/>
          </a:p>
          <a:p>
            <a:r>
              <a:rPr lang="fr-FR" dirty="0" smtClean="0"/>
              <a:t>Evolution </a:t>
            </a:r>
            <a:r>
              <a:rPr lang="fr-FR" dirty="0" err="1" smtClean="0"/>
              <a:t>nbre</a:t>
            </a:r>
            <a:r>
              <a:rPr lang="fr-FR" dirty="0" smtClean="0"/>
              <a:t> propositions présentées / retenues</a:t>
            </a:r>
            <a:endParaRPr lang="fr-FR" dirty="0"/>
          </a:p>
          <a:p>
            <a:r>
              <a:rPr lang="fr-FR" dirty="0" smtClean="0"/>
              <a:t>Evolution </a:t>
            </a:r>
            <a:r>
              <a:rPr lang="fr-FR" dirty="0" err="1" smtClean="0"/>
              <a:t>nbre</a:t>
            </a:r>
            <a:r>
              <a:rPr lang="fr-FR" dirty="0" smtClean="0"/>
              <a:t> propositions exprimées / retenues</a:t>
            </a:r>
            <a:endParaRPr lang="fr-FR" dirty="0"/>
          </a:p>
          <a:p>
            <a:r>
              <a:rPr lang="fr-FR" dirty="0" smtClean="0"/>
              <a:t>Nature de la participation (écoute / proposition / implication projets)</a:t>
            </a:r>
          </a:p>
          <a:p>
            <a:r>
              <a:rPr lang="fr-FR" dirty="0" smtClean="0"/>
              <a:t>Evolution nature et usages des outils de communication</a:t>
            </a:r>
            <a:endParaRPr lang="fr-FR" dirty="0"/>
          </a:p>
        </p:txBody>
      </p:sp>
    </p:spTree>
    <p:extLst>
      <p:ext uri="{BB962C8B-B14F-4D97-AF65-F5344CB8AC3E}">
        <p14:creationId xmlns:p14="http://schemas.microsoft.com/office/powerpoint/2010/main" val="580256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02024"/>
            <a:ext cx="8229600" cy="1143000"/>
          </a:xfrm>
        </p:spPr>
        <p:txBody>
          <a:bodyPr>
            <a:noAutofit/>
          </a:bodyPr>
          <a:lstStyle/>
          <a:p>
            <a:pPr lvl="0">
              <a:lnSpc>
                <a:spcPct val="150000"/>
              </a:lnSpc>
            </a:pPr>
            <a:r>
              <a:rPr lang="fr-FR" dirty="0" smtClean="0"/>
              <a:t>4. </a:t>
            </a:r>
            <a:br>
              <a:rPr lang="fr-FR" dirty="0" smtClean="0"/>
            </a:br>
            <a:r>
              <a:rPr lang="fr-FR" dirty="0" smtClean="0"/>
              <a:t>Les </a:t>
            </a:r>
            <a:r>
              <a:rPr lang="fr-FR" dirty="0" smtClean="0"/>
              <a:t>problématiques évaluatives </a:t>
            </a:r>
            <a:r>
              <a:rPr lang="fr-FR" dirty="0" smtClean="0"/>
              <a:t>identifiées</a:t>
            </a:r>
            <a:endParaRPr lang="fr-FR" sz="2000" dirty="0"/>
          </a:p>
        </p:txBody>
      </p:sp>
    </p:spTree>
    <p:extLst>
      <p:ext uri="{BB962C8B-B14F-4D97-AF65-F5344CB8AC3E}">
        <p14:creationId xmlns:p14="http://schemas.microsoft.com/office/powerpoint/2010/main" val="1611236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009EE0"/>
                </a:solidFill>
                <a:latin typeface="Arial Narrow" panose="020B0606020202030204" pitchFamily="34" charset="0"/>
                <a:ea typeface="+mj-ea"/>
                <a:cs typeface="+mj-cs"/>
              </a:defRPr>
            </a:lvl1pPr>
          </a:lstStyle>
          <a:p>
            <a:pPr algn="l"/>
            <a:r>
              <a:rPr lang="fr-FR" sz="2800" dirty="0" smtClean="0"/>
              <a:t>Glossaire</a:t>
            </a:r>
            <a:endParaRPr lang="fr-FR" sz="2800" dirty="0"/>
          </a:p>
        </p:txBody>
      </p:sp>
      <p:sp>
        <p:nvSpPr>
          <p:cNvPr id="4" name="Espace réservé du contenu 2"/>
          <p:cNvSpPr>
            <a:spLocks noGrp="1"/>
          </p:cNvSpPr>
          <p:nvPr>
            <p:ph idx="1"/>
          </p:nvPr>
        </p:nvSpPr>
        <p:spPr>
          <a:xfrm>
            <a:off x="457200" y="1268760"/>
            <a:ext cx="8229600" cy="4752528"/>
          </a:xfrm>
        </p:spPr>
        <p:txBody>
          <a:bodyPr>
            <a:normAutofit lnSpcReduction="10000"/>
          </a:bodyPr>
          <a:lstStyle/>
          <a:p>
            <a:r>
              <a:rPr lang="fr-FR" sz="2400" dirty="0" smtClean="0"/>
              <a:t>SMAP </a:t>
            </a:r>
            <a:r>
              <a:rPr lang="fr-FR" sz="2400" b="0" dirty="0" smtClean="0"/>
              <a:t>: service municipal d’accueil périscolaire</a:t>
            </a:r>
          </a:p>
          <a:p>
            <a:r>
              <a:rPr lang="fr-FR" sz="2400" dirty="0"/>
              <a:t>TAP</a:t>
            </a:r>
            <a:r>
              <a:rPr lang="fr-FR" sz="2400" b="0" dirty="0"/>
              <a:t> : temps d’activité périscolaire</a:t>
            </a:r>
            <a:endParaRPr lang="fr-FR" sz="2400" dirty="0"/>
          </a:p>
          <a:p>
            <a:r>
              <a:rPr lang="fr-FR" sz="2400" dirty="0" smtClean="0"/>
              <a:t>PEDT </a:t>
            </a:r>
            <a:r>
              <a:rPr lang="fr-FR" sz="2400" b="0" dirty="0"/>
              <a:t>: projet éducatif de </a:t>
            </a:r>
            <a:r>
              <a:rPr lang="fr-FR" sz="2400" b="0" dirty="0" smtClean="0"/>
              <a:t>territoire / </a:t>
            </a:r>
            <a:r>
              <a:rPr lang="fr-FR" sz="2400" dirty="0" smtClean="0"/>
              <a:t>PEV </a:t>
            </a:r>
            <a:r>
              <a:rPr lang="fr-FR" sz="2400" b="0" dirty="0"/>
              <a:t>: projet éducatif de la </a:t>
            </a:r>
            <a:r>
              <a:rPr lang="fr-FR" sz="2400" b="0" dirty="0" smtClean="0"/>
              <a:t>ville / </a:t>
            </a:r>
            <a:r>
              <a:rPr lang="fr-FR" sz="2400" dirty="0" smtClean="0"/>
              <a:t>PEG </a:t>
            </a:r>
            <a:r>
              <a:rPr lang="fr-FR" sz="2400" b="0" dirty="0"/>
              <a:t>: projet éducatif global</a:t>
            </a:r>
          </a:p>
          <a:p>
            <a:r>
              <a:rPr lang="fr-FR" sz="2400" dirty="0"/>
              <a:t>RAL </a:t>
            </a:r>
            <a:r>
              <a:rPr lang="fr-FR" sz="2400" b="0" dirty="0"/>
              <a:t>: responsable d’accueil de loisir</a:t>
            </a:r>
          </a:p>
          <a:p>
            <a:r>
              <a:rPr lang="fr-FR" sz="2400" dirty="0" smtClean="0"/>
              <a:t>ATSEM </a:t>
            </a:r>
            <a:r>
              <a:rPr lang="fr-FR" sz="2400" b="0" dirty="0"/>
              <a:t>: agent territorial spécialisé des écoles maternelles</a:t>
            </a:r>
          </a:p>
          <a:p>
            <a:r>
              <a:rPr lang="fr-FR" sz="2400" dirty="0" err="1"/>
              <a:t>Dumiste</a:t>
            </a:r>
            <a:r>
              <a:rPr lang="fr-FR" sz="2400" dirty="0"/>
              <a:t> </a:t>
            </a:r>
            <a:r>
              <a:rPr lang="fr-FR" sz="2400" b="0" dirty="0"/>
              <a:t>: intervenant musical </a:t>
            </a:r>
            <a:r>
              <a:rPr lang="fr-FR" sz="1900" b="0" dirty="0"/>
              <a:t>(titulaire diplôme universitaire de musicien intervenant)</a:t>
            </a:r>
            <a:endParaRPr lang="fr-FR" sz="2400" b="0" dirty="0"/>
          </a:p>
          <a:p>
            <a:r>
              <a:rPr lang="fr-FR" sz="2400" dirty="0" smtClean="0"/>
              <a:t>ETAPS </a:t>
            </a:r>
            <a:r>
              <a:rPr lang="fr-FR" sz="2400" b="0" dirty="0" smtClean="0"/>
              <a:t>: éducateur territorial des activités physiques et sportives</a:t>
            </a:r>
          </a:p>
          <a:p>
            <a:r>
              <a:rPr lang="fr-FR" sz="2400" dirty="0" smtClean="0"/>
              <a:t>PE </a:t>
            </a:r>
            <a:r>
              <a:rPr lang="fr-FR" sz="2400" b="0" dirty="0" smtClean="0"/>
              <a:t>: parent d’élève</a:t>
            </a:r>
          </a:p>
          <a:p>
            <a:r>
              <a:rPr lang="fr-FR" sz="2400" dirty="0" smtClean="0"/>
              <a:t>REP </a:t>
            </a:r>
            <a:r>
              <a:rPr lang="fr-FR" sz="2400" b="0" dirty="0" smtClean="0"/>
              <a:t>: réseau d’éducation prioritaire</a:t>
            </a:r>
          </a:p>
          <a:p>
            <a:r>
              <a:rPr lang="fr-FR" sz="2400" dirty="0" smtClean="0"/>
              <a:t>CLAS </a:t>
            </a:r>
            <a:r>
              <a:rPr lang="fr-FR" sz="2400" b="0" dirty="0" smtClean="0"/>
              <a:t>: contrat local d’accompagnement à la scolarité</a:t>
            </a:r>
          </a:p>
        </p:txBody>
      </p:sp>
    </p:spTree>
    <p:extLst>
      <p:ext uri="{BB962C8B-B14F-4D97-AF65-F5344CB8AC3E}">
        <p14:creationId xmlns:p14="http://schemas.microsoft.com/office/powerpoint/2010/main" val="41809899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rmAutofit/>
          </a:bodyPr>
          <a:lstStyle/>
          <a:p>
            <a:pPr algn="l"/>
            <a:r>
              <a:rPr lang="fr-FR" sz="2800" dirty="0" smtClean="0"/>
              <a:t>Remarques préalables</a:t>
            </a:r>
            <a:endParaRPr lang="fr-FR" sz="2800" dirty="0"/>
          </a:p>
        </p:txBody>
      </p:sp>
      <p:sp>
        <p:nvSpPr>
          <p:cNvPr id="3" name="Espace réservé du contenu 2"/>
          <p:cNvSpPr>
            <a:spLocks noGrp="1"/>
          </p:cNvSpPr>
          <p:nvPr>
            <p:ph idx="1"/>
          </p:nvPr>
        </p:nvSpPr>
        <p:spPr>
          <a:xfrm>
            <a:off x="457200" y="1412776"/>
            <a:ext cx="8229600" cy="4752528"/>
          </a:xfrm>
        </p:spPr>
        <p:txBody>
          <a:bodyPr>
            <a:normAutofit fontScale="77500" lnSpcReduction="20000"/>
          </a:bodyPr>
          <a:lstStyle/>
          <a:p>
            <a:r>
              <a:rPr lang="fr-FR" sz="2400" dirty="0" smtClean="0"/>
              <a:t>Une vaste démarche de concertation conduite en 2015 (conférences territoriales, ateliers agents et recueil parole des enfants) </a:t>
            </a:r>
          </a:p>
          <a:p>
            <a:endParaRPr lang="fr-FR" sz="2400" dirty="0" smtClean="0"/>
          </a:p>
          <a:p>
            <a:r>
              <a:rPr lang="fr-FR" sz="2400" dirty="0" smtClean="0"/>
              <a:t>Comme partout ailleurs, une 1</a:t>
            </a:r>
            <a:r>
              <a:rPr lang="fr-FR" sz="2400" baseline="30000" dirty="0" smtClean="0"/>
              <a:t>ère</a:t>
            </a:r>
            <a:r>
              <a:rPr lang="fr-FR" sz="2400" dirty="0" smtClean="0"/>
              <a:t> phase du PEDT dominée </a:t>
            </a:r>
            <a:r>
              <a:rPr lang="fr-FR" sz="2400" dirty="0"/>
              <a:t>par les questions de sécurité, d’organisation, de </a:t>
            </a:r>
            <a:r>
              <a:rPr lang="fr-FR" sz="2400" dirty="0" smtClean="0"/>
              <a:t>recrutement</a:t>
            </a:r>
          </a:p>
          <a:p>
            <a:pPr marL="0" indent="0">
              <a:buNone/>
            </a:pPr>
            <a:endParaRPr lang="fr-FR" sz="2400" dirty="0" smtClean="0"/>
          </a:p>
          <a:p>
            <a:r>
              <a:rPr lang="fr-FR" sz="2400" dirty="0" smtClean="0"/>
              <a:t>A Clermont-Ferrand, un contexte particulier de réorganisation des services municipaux en 2015-2016</a:t>
            </a:r>
            <a:endParaRPr lang="fr-FR" sz="2400" dirty="0"/>
          </a:p>
          <a:p>
            <a:endParaRPr lang="fr-FR" sz="2400" dirty="0" smtClean="0"/>
          </a:p>
          <a:p>
            <a:r>
              <a:rPr lang="fr-FR" sz="2400" dirty="0" smtClean="0"/>
              <a:t>Une perception contrastée de l’offre périscolaire municipale</a:t>
            </a:r>
            <a:endParaRPr lang="fr-FR" sz="2400" dirty="0" smtClean="0"/>
          </a:p>
          <a:p>
            <a:endParaRPr lang="fr-FR" sz="2400" dirty="0" smtClean="0"/>
          </a:p>
          <a:p>
            <a:r>
              <a:rPr lang="fr-FR" sz="2400" dirty="0" smtClean="0"/>
              <a:t>Des attentes aujourd’hui partagées par la majorité des acteurs : </a:t>
            </a:r>
          </a:p>
          <a:p>
            <a:pPr lvl="1"/>
            <a:r>
              <a:rPr lang="fr-FR" sz="2400" dirty="0" smtClean="0"/>
              <a:t>Travailler sur l’amélioration des contenus et l’enrichissement des activités</a:t>
            </a:r>
          </a:p>
          <a:p>
            <a:pPr lvl="1"/>
            <a:r>
              <a:rPr lang="fr-FR" sz="2400" dirty="0" smtClean="0"/>
              <a:t>Mieux prendre en compte les besoins des enfants et mieux gérer les temps de l’enfant à l’échelle de la journée</a:t>
            </a:r>
          </a:p>
          <a:p>
            <a:pPr lvl="1"/>
            <a:r>
              <a:rPr lang="fr-FR" sz="2400" dirty="0" smtClean="0"/>
              <a:t>Développer le travail coopératif entre Ville et Education nationale et entre les services et délégations de la </a:t>
            </a:r>
            <a:r>
              <a:rPr lang="fr-FR" sz="2400" dirty="0" smtClean="0"/>
              <a:t>Ville.</a:t>
            </a:r>
            <a:endParaRPr lang="fr-FR" sz="2400" dirty="0"/>
          </a:p>
        </p:txBody>
      </p:sp>
    </p:spTree>
    <p:extLst>
      <p:ext uri="{BB962C8B-B14F-4D97-AF65-F5344CB8AC3E}">
        <p14:creationId xmlns:p14="http://schemas.microsoft.com/office/powerpoint/2010/main" val="13512590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400" dirty="0" smtClean="0"/>
              <a:t>1</a:t>
            </a:r>
            <a:r>
              <a:rPr lang="fr-FR" sz="2400" dirty="0"/>
              <a:t>. Impact de la réforme des rythmes sur les pratiques professionnelles </a:t>
            </a:r>
            <a:r>
              <a:rPr lang="fr-FR" sz="2000" i="1" dirty="0">
                <a:solidFill>
                  <a:schemeClr val="tx1"/>
                </a:solidFill>
                <a:sym typeface="Wingdings" panose="05000000000000000000" pitchFamily="2" charset="2"/>
              </a:rPr>
              <a:t> </a:t>
            </a:r>
            <a:r>
              <a:rPr lang="fr-FR" sz="2000" i="1" dirty="0">
                <a:solidFill>
                  <a:schemeClr val="tx1"/>
                </a:solidFill>
              </a:rPr>
              <a:t>Les constats issus des </a:t>
            </a:r>
            <a:r>
              <a:rPr lang="fr-FR" sz="2000" i="1" dirty="0" smtClean="0">
                <a:solidFill>
                  <a:schemeClr val="tx1"/>
                </a:solidFill>
              </a:rPr>
              <a:t>entretiens</a:t>
            </a:r>
            <a:endParaRPr lang="fr-FR" sz="2400" i="1" dirty="0">
              <a:solidFill>
                <a:schemeClr val="tx1"/>
              </a:solidFill>
            </a:endParaRPr>
          </a:p>
        </p:txBody>
      </p:sp>
      <p:sp>
        <p:nvSpPr>
          <p:cNvPr id="3" name="Espace réservé du contenu 2"/>
          <p:cNvSpPr>
            <a:spLocks noGrp="1"/>
          </p:cNvSpPr>
          <p:nvPr>
            <p:ph idx="1"/>
          </p:nvPr>
        </p:nvSpPr>
        <p:spPr>
          <a:xfrm>
            <a:off x="395536" y="1412776"/>
            <a:ext cx="8229600" cy="4968552"/>
          </a:xfrm>
        </p:spPr>
        <p:txBody>
          <a:bodyPr>
            <a:noAutofit/>
          </a:bodyPr>
          <a:lstStyle/>
          <a:p>
            <a:pPr algn="just">
              <a:spcAft>
                <a:spcPts val="600"/>
              </a:spcAft>
            </a:pPr>
            <a:r>
              <a:rPr lang="fr-FR" sz="1900" dirty="0" smtClean="0"/>
              <a:t>Une complémentarité encore faible des acteurs scolaire / </a:t>
            </a:r>
            <a:r>
              <a:rPr lang="fr-FR" sz="1900" dirty="0" smtClean="0"/>
              <a:t>périscolaire</a:t>
            </a:r>
            <a:r>
              <a:rPr lang="fr-FR" sz="1900" b="0" dirty="0" smtClean="0"/>
              <a:t> </a:t>
            </a:r>
          </a:p>
          <a:p>
            <a:pPr lvl="1" algn="just"/>
            <a:r>
              <a:rPr lang="fr-FR" sz="1600" b="0" dirty="0" smtClean="0"/>
              <a:t>Une communication </a:t>
            </a:r>
            <a:r>
              <a:rPr lang="fr-FR" sz="1600" dirty="0" smtClean="0"/>
              <a:t>entre RAL et directeurs </a:t>
            </a:r>
            <a:r>
              <a:rPr lang="fr-FR" sz="1600" b="0" dirty="0" smtClean="0"/>
              <a:t>essentiellement informelle et relativement aléatoire selon les écoles, plutôt axée sur de l’échange d’information et des aspects organisationnels</a:t>
            </a:r>
          </a:p>
          <a:p>
            <a:pPr lvl="1" algn="just"/>
            <a:r>
              <a:rPr lang="fr-FR" sz="1600" dirty="0" smtClean="0"/>
              <a:t>M</a:t>
            </a:r>
            <a:r>
              <a:rPr lang="fr-FR" sz="1600" b="0" dirty="0" smtClean="0"/>
              <a:t>ais des exemples de </a:t>
            </a:r>
            <a:r>
              <a:rPr lang="fr-FR" sz="1600" dirty="0" smtClean="0">
                <a:sym typeface="Wingdings" panose="05000000000000000000" pitchFamily="2" charset="2"/>
              </a:rPr>
              <a:t>pratiques coopératives émergentes (conseils d’école, </a:t>
            </a:r>
            <a:r>
              <a:rPr lang="fr-FR" sz="1600" dirty="0" err="1" smtClean="0">
                <a:sym typeface="Wingdings" panose="05000000000000000000" pitchFamily="2" charset="2"/>
              </a:rPr>
              <a:t>google</a:t>
            </a:r>
            <a:r>
              <a:rPr lang="fr-FR" sz="1600" dirty="0" smtClean="0">
                <a:sym typeface="Wingdings" panose="05000000000000000000" pitchFamily="2" charset="2"/>
              </a:rPr>
              <a:t> group)</a:t>
            </a:r>
            <a:endParaRPr lang="fr-FR" sz="1600" b="0" dirty="0" smtClean="0"/>
          </a:p>
          <a:p>
            <a:pPr lvl="1" algn="just"/>
            <a:r>
              <a:rPr lang="fr-FR" sz="1600" dirty="0" smtClean="0"/>
              <a:t>Quasiment aucune communication entre équipes enseignantes et équipes d’animation, un constat de méconnaissance réciproque</a:t>
            </a:r>
            <a:endParaRPr lang="fr-FR" sz="1600" b="0" dirty="0" smtClean="0"/>
          </a:p>
          <a:p>
            <a:pPr lvl="1" algn="just"/>
            <a:r>
              <a:rPr lang="fr-FR" sz="1600" b="0" dirty="0" smtClean="0"/>
              <a:t>Sur certaines écoles, une perception par les parents et les directeurs d’une instabilité des responsables et équipes d’animation : d’où une</a:t>
            </a:r>
            <a:r>
              <a:rPr lang="fr-FR" sz="1600" dirty="0" smtClean="0"/>
              <a:t> </a:t>
            </a:r>
            <a:r>
              <a:rPr lang="fr-FR" sz="1600" b="0" dirty="0" smtClean="0">
                <a:sym typeface="Wingdings" panose="05000000000000000000" pitchFamily="2" charset="2"/>
              </a:rPr>
              <a:t>difficulté à créer le lien et définir des modalités de coopération enseignants / animateurs</a:t>
            </a:r>
          </a:p>
          <a:p>
            <a:pPr lvl="1" algn="just"/>
            <a:r>
              <a:rPr lang="fr-FR" sz="1600" dirty="0" smtClean="0">
                <a:sym typeface="Wingdings" panose="05000000000000000000" pitchFamily="2" charset="2"/>
              </a:rPr>
              <a:t>Une complémentarité globalement cadrée mais souvent perfectible entre ATSEM et enseignant</a:t>
            </a:r>
          </a:p>
          <a:p>
            <a:pPr lvl="1" algn="just"/>
            <a:r>
              <a:rPr lang="fr-FR" sz="1600" b="0" dirty="0" smtClean="0">
                <a:sym typeface="Wingdings" panose="05000000000000000000" pitchFamily="2" charset="2"/>
              </a:rPr>
              <a:t>Des relations aléatoires </a:t>
            </a:r>
            <a:r>
              <a:rPr lang="fr-FR" sz="1600" dirty="0" smtClean="0">
                <a:sym typeface="Wingdings" panose="05000000000000000000" pitchFamily="2" charset="2"/>
              </a:rPr>
              <a:t>et parfois mauvaises </a:t>
            </a:r>
            <a:r>
              <a:rPr lang="fr-FR" sz="1600" b="0" dirty="0" smtClean="0">
                <a:sym typeface="Wingdings" panose="05000000000000000000" pitchFamily="2" charset="2"/>
              </a:rPr>
              <a:t>entre ATSEM et équipes d’animation, une définition insuffisante et/ou une méconnaissance de la répartition des tâches (nettoyage)</a:t>
            </a:r>
          </a:p>
          <a:p>
            <a:pPr lvl="1" algn="just"/>
            <a:r>
              <a:rPr lang="fr-FR" sz="1600" b="0" dirty="0" smtClean="0"/>
              <a:t>Une bonne articulation des ETAPS et </a:t>
            </a:r>
            <a:r>
              <a:rPr lang="fr-FR" sz="1600" b="0" dirty="0" err="1" smtClean="0"/>
              <a:t>Dumistes</a:t>
            </a:r>
            <a:r>
              <a:rPr lang="fr-FR" sz="1600" b="0" dirty="0" smtClean="0"/>
              <a:t> avec les enseignants, mais une ambiguïté majeure sur la nature de la relation : complémentarité ou substitution ?...</a:t>
            </a:r>
          </a:p>
          <a:p>
            <a:pPr lvl="1" algn="just">
              <a:spcAft>
                <a:spcPts val="600"/>
              </a:spcAft>
            </a:pPr>
            <a:r>
              <a:rPr lang="fr-FR" sz="1600" dirty="0" smtClean="0"/>
              <a:t>Une méconnaissance globale entre RAL / ETAPS / </a:t>
            </a:r>
            <a:r>
              <a:rPr lang="fr-FR" sz="1600" dirty="0" err="1" smtClean="0"/>
              <a:t>Dumistes</a:t>
            </a:r>
            <a:r>
              <a:rPr lang="fr-FR" sz="1600" dirty="0" smtClean="0"/>
              <a:t>, essentiellement liée aux récente réorganisations</a:t>
            </a:r>
            <a:endParaRPr lang="fr-FR" sz="1600" b="0" dirty="0" smtClean="0"/>
          </a:p>
        </p:txBody>
      </p:sp>
    </p:spTree>
    <p:extLst>
      <p:ext uri="{BB962C8B-B14F-4D97-AF65-F5344CB8AC3E}">
        <p14:creationId xmlns:p14="http://schemas.microsoft.com/office/powerpoint/2010/main" val="2711794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400" dirty="0" smtClean="0"/>
              <a:t>1</a:t>
            </a:r>
            <a:r>
              <a:rPr lang="fr-FR" sz="2400" dirty="0"/>
              <a:t>. Impact de la réforme des rythmes sur les pratiques professionnelles </a:t>
            </a:r>
            <a:r>
              <a:rPr lang="fr-FR" sz="2000" i="1" dirty="0">
                <a:solidFill>
                  <a:schemeClr val="tx1"/>
                </a:solidFill>
                <a:sym typeface="Wingdings" panose="05000000000000000000" pitchFamily="2" charset="2"/>
              </a:rPr>
              <a:t> </a:t>
            </a:r>
            <a:r>
              <a:rPr lang="fr-FR" sz="2000" i="1" dirty="0">
                <a:solidFill>
                  <a:schemeClr val="tx1"/>
                </a:solidFill>
              </a:rPr>
              <a:t>Les constats issus des </a:t>
            </a:r>
            <a:r>
              <a:rPr lang="fr-FR" sz="2000" i="1" dirty="0" smtClean="0">
                <a:solidFill>
                  <a:schemeClr val="tx1"/>
                </a:solidFill>
              </a:rPr>
              <a:t>entretiens</a:t>
            </a:r>
            <a:endParaRPr lang="fr-FR" sz="2400" i="1" dirty="0">
              <a:solidFill>
                <a:schemeClr val="tx1"/>
              </a:solidFill>
            </a:endParaRPr>
          </a:p>
        </p:txBody>
      </p:sp>
      <p:sp>
        <p:nvSpPr>
          <p:cNvPr id="3" name="Espace réservé du contenu 2"/>
          <p:cNvSpPr>
            <a:spLocks noGrp="1"/>
          </p:cNvSpPr>
          <p:nvPr>
            <p:ph idx="1"/>
          </p:nvPr>
        </p:nvSpPr>
        <p:spPr>
          <a:xfrm>
            <a:off x="395536" y="1412776"/>
            <a:ext cx="8352928" cy="4968552"/>
          </a:xfrm>
        </p:spPr>
        <p:txBody>
          <a:bodyPr>
            <a:normAutofit/>
          </a:bodyPr>
          <a:lstStyle/>
          <a:p>
            <a:pPr algn="just">
              <a:spcAft>
                <a:spcPts val="600"/>
              </a:spcAft>
            </a:pPr>
            <a:r>
              <a:rPr lang="fr-FR" sz="2000" dirty="0" smtClean="0"/>
              <a:t>Une complémentarité limitée des activités scolaires / périscolaires</a:t>
            </a:r>
          </a:p>
          <a:p>
            <a:pPr lvl="1" algn="just">
              <a:spcAft>
                <a:spcPts val="600"/>
              </a:spcAft>
            </a:pPr>
            <a:r>
              <a:rPr lang="fr-FR" sz="1700" dirty="0" smtClean="0"/>
              <a:t>Aucune </a:t>
            </a:r>
            <a:r>
              <a:rPr lang="fr-FR" sz="1700" dirty="0"/>
              <a:t>complémentarité travaillée sur le travail personnel de l’élève</a:t>
            </a:r>
          </a:p>
          <a:p>
            <a:pPr lvl="1" algn="just">
              <a:spcAft>
                <a:spcPts val="600"/>
              </a:spcAft>
            </a:pPr>
            <a:r>
              <a:rPr lang="fr-FR" sz="1700" dirty="0"/>
              <a:t>Aucun exemple de parcours global </a:t>
            </a:r>
            <a:r>
              <a:rPr lang="fr-FR" sz="1700" dirty="0" smtClean="0"/>
              <a:t>portant sur des activités et apprentissages scolaires </a:t>
            </a:r>
            <a:r>
              <a:rPr lang="fr-FR" sz="1700" b="1" u="sng" dirty="0"/>
              <a:t>et </a:t>
            </a:r>
            <a:r>
              <a:rPr lang="fr-FR" sz="1700" dirty="0"/>
              <a:t>périscolaires, quelques cas de complémentarité ponctuelle autour d’un projet initié par un enseignant + </a:t>
            </a:r>
            <a:r>
              <a:rPr lang="fr-FR" sz="1700" dirty="0" smtClean="0"/>
              <a:t>projet de fusion des manifestations </a:t>
            </a:r>
            <a:r>
              <a:rPr lang="fr-FR" sz="1700" dirty="0"/>
              <a:t>« C’est la fête </a:t>
            </a:r>
            <a:r>
              <a:rPr lang="fr-FR" sz="1700" dirty="0" smtClean="0"/>
              <a:t>» et « Semaine de l’enfance » </a:t>
            </a:r>
            <a:endParaRPr lang="fr-FR" sz="1700" dirty="0"/>
          </a:p>
          <a:p>
            <a:pPr lvl="1" algn="just">
              <a:spcAft>
                <a:spcPts val="600"/>
              </a:spcAft>
            </a:pPr>
            <a:r>
              <a:rPr lang="fr-FR" sz="1700" dirty="0"/>
              <a:t>Une recherche de cohérence au travers des parcours culturels à venir mais qui n’inclut pas et ne fait pas explicitement le lien avec les temps et activités périscolaires </a:t>
            </a:r>
            <a:endParaRPr lang="fr-FR" sz="1700" dirty="0" smtClean="0"/>
          </a:p>
          <a:p>
            <a:pPr lvl="1" algn="just">
              <a:spcAft>
                <a:spcPts val="600"/>
              </a:spcAft>
            </a:pPr>
            <a:r>
              <a:rPr lang="fr-FR" sz="1700" dirty="0" smtClean="0"/>
              <a:t>Aucune complémentarité explicite et identifiée pour les maternelles, à l’inverse un sentiment parfois de redondance des activités et du rythme proposés aux plus petits</a:t>
            </a:r>
            <a:endParaRPr lang="fr-FR" sz="1700" dirty="0"/>
          </a:p>
          <a:p>
            <a:pPr lvl="1" algn="just">
              <a:spcAft>
                <a:spcPts val="600"/>
              </a:spcAft>
            </a:pPr>
            <a:r>
              <a:rPr lang="fr-FR" sz="1700" dirty="0">
                <a:sym typeface="Wingdings" panose="05000000000000000000" pitchFamily="2" charset="2"/>
              </a:rPr>
              <a:t>Une complémentarité plutôt bonne </a:t>
            </a:r>
            <a:r>
              <a:rPr lang="fr-FR" sz="1700" dirty="0" smtClean="0">
                <a:sym typeface="Wingdings" panose="05000000000000000000" pitchFamily="2" charset="2"/>
              </a:rPr>
              <a:t>mais partielle sur </a:t>
            </a:r>
            <a:r>
              <a:rPr lang="fr-FR" sz="1700" dirty="0">
                <a:sym typeface="Wingdings" panose="05000000000000000000" pitchFamily="2" charset="2"/>
              </a:rPr>
              <a:t>les activités sportives : lien </a:t>
            </a:r>
            <a:r>
              <a:rPr lang="fr-FR" sz="1700" dirty="0" smtClean="0">
                <a:sym typeface="Wingdings" panose="05000000000000000000" pitchFamily="2" charset="2"/>
              </a:rPr>
              <a:t>informel entre l’USEP et l’EMS </a:t>
            </a:r>
            <a:r>
              <a:rPr lang="fr-FR" sz="1700" dirty="0">
                <a:sym typeface="Wingdings" panose="05000000000000000000" pitchFamily="2" charset="2"/>
              </a:rPr>
              <a:t>via les </a:t>
            </a:r>
            <a:r>
              <a:rPr lang="fr-FR" sz="1700" dirty="0" err="1" smtClean="0">
                <a:sym typeface="Wingdings" panose="05000000000000000000" pitchFamily="2" charset="2"/>
              </a:rPr>
              <a:t>Etaps</a:t>
            </a:r>
            <a:r>
              <a:rPr lang="fr-FR" sz="1700" dirty="0" smtClean="0">
                <a:sym typeface="Wingdings" panose="05000000000000000000" pitchFamily="2" charset="2"/>
              </a:rPr>
              <a:t> pour le mercredi après-midi mais aucune complémentarité entre les interventions sur temps scolaire d’une part, le SMAP et l’accueil de loisirs du mercredi d’autre part</a:t>
            </a:r>
            <a:endParaRPr lang="fr-FR" sz="1700" dirty="0">
              <a:sym typeface="Wingdings" panose="05000000000000000000" pitchFamily="2" charset="2"/>
            </a:endParaRPr>
          </a:p>
          <a:p>
            <a:pPr lvl="1" algn="just">
              <a:spcAft>
                <a:spcPts val="600"/>
              </a:spcAft>
            </a:pPr>
            <a:r>
              <a:rPr lang="fr-FR" sz="1700" dirty="0">
                <a:sym typeface="Wingdings" panose="05000000000000000000" pitchFamily="2" charset="2"/>
              </a:rPr>
              <a:t>Une complémentarité a priori faible sur les activités culturelles : pas de mise en cohérence des interventions des </a:t>
            </a:r>
            <a:r>
              <a:rPr lang="fr-FR" sz="1700" dirty="0" err="1">
                <a:sym typeface="Wingdings" panose="05000000000000000000" pitchFamily="2" charset="2"/>
              </a:rPr>
              <a:t>Dumistes</a:t>
            </a:r>
            <a:r>
              <a:rPr lang="fr-FR" sz="1700" dirty="0">
                <a:sym typeface="Wingdings" panose="05000000000000000000" pitchFamily="2" charset="2"/>
              </a:rPr>
              <a:t> et des activités du conservatoire</a:t>
            </a:r>
            <a:endParaRPr lang="fr-FR" sz="1700" dirty="0"/>
          </a:p>
        </p:txBody>
      </p:sp>
    </p:spTree>
    <p:extLst>
      <p:ext uri="{BB962C8B-B14F-4D97-AF65-F5344CB8AC3E}">
        <p14:creationId xmlns:p14="http://schemas.microsoft.com/office/powerpoint/2010/main" val="2554899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1143000"/>
          </a:xfrm>
        </p:spPr>
        <p:txBody>
          <a:bodyPr>
            <a:normAutofit/>
          </a:bodyPr>
          <a:lstStyle/>
          <a:p>
            <a:pPr algn="l"/>
            <a:r>
              <a:rPr lang="fr-FR" sz="2400" dirty="0" smtClean="0"/>
              <a:t>1</a:t>
            </a:r>
            <a:r>
              <a:rPr lang="fr-FR" sz="2400" dirty="0"/>
              <a:t>. Impact de la réforme des rythmes sur les pratiques professionnelles </a:t>
            </a:r>
            <a:r>
              <a:rPr lang="fr-FR" sz="2000" i="1" dirty="0">
                <a:solidFill>
                  <a:schemeClr val="tx1"/>
                </a:solidFill>
                <a:sym typeface="Wingdings" panose="05000000000000000000" pitchFamily="2" charset="2"/>
              </a:rPr>
              <a:t> </a:t>
            </a:r>
            <a:r>
              <a:rPr lang="fr-FR" sz="2000" i="1" dirty="0">
                <a:solidFill>
                  <a:schemeClr val="tx1"/>
                </a:solidFill>
              </a:rPr>
              <a:t>Les constats issus des </a:t>
            </a:r>
            <a:r>
              <a:rPr lang="fr-FR" sz="2000" i="1" dirty="0" smtClean="0">
                <a:solidFill>
                  <a:schemeClr val="tx1"/>
                </a:solidFill>
              </a:rPr>
              <a:t>entretiens</a:t>
            </a:r>
            <a:endParaRPr lang="fr-FR" sz="2400" i="1" dirty="0">
              <a:solidFill>
                <a:schemeClr val="tx1"/>
              </a:solidFill>
            </a:endParaRPr>
          </a:p>
        </p:txBody>
      </p:sp>
      <p:sp>
        <p:nvSpPr>
          <p:cNvPr id="3" name="Espace réservé du contenu 2"/>
          <p:cNvSpPr>
            <a:spLocks noGrp="1"/>
          </p:cNvSpPr>
          <p:nvPr>
            <p:ph idx="1"/>
          </p:nvPr>
        </p:nvSpPr>
        <p:spPr>
          <a:xfrm>
            <a:off x="395536" y="1124744"/>
            <a:ext cx="8229600" cy="4968552"/>
          </a:xfrm>
        </p:spPr>
        <p:txBody>
          <a:bodyPr>
            <a:noAutofit/>
          </a:bodyPr>
          <a:lstStyle/>
          <a:p>
            <a:pPr algn="just">
              <a:spcAft>
                <a:spcPts val="600"/>
              </a:spcAft>
            </a:pPr>
            <a:r>
              <a:rPr lang="fr-FR" sz="2000" dirty="0" smtClean="0"/>
              <a:t>Une complémentarité faible des pratiques professionnelles</a:t>
            </a:r>
          </a:p>
          <a:p>
            <a:pPr marL="742950" lvl="2" indent="-342900" algn="just">
              <a:spcAft>
                <a:spcPts val="600"/>
              </a:spcAft>
            </a:pPr>
            <a:r>
              <a:rPr lang="fr-FR" sz="1700" dirty="0" smtClean="0"/>
              <a:t>Peu </a:t>
            </a:r>
            <a:r>
              <a:rPr lang="fr-FR" sz="1700" dirty="0"/>
              <a:t>d’impact de la réforme sur les pratiques professionnelles des enseignants sur le temps scolaire : intégration du mercredi matin, réorganisation modérée des enseignements en </a:t>
            </a:r>
            <a:r>
              <a:rPr lang="fr-FR" sz="1700" dirty="0" smtClean="0"/>
              <a:t>maternelle</a:t>
            </a:r>
          </a:p>
          <a:p>
            <a:pPr marL="742950" lvl="2" indent="-342900" algn="just">
              <a:spcAft>
                <a:spcPts val="600"/>
              </a:spcAft>
            </a:pPr>
            <a:r>
              <a:rPr lang="fr-FR" sz="1700" dirty="0"/>
              <a:t>Un désengagement des enseignants sur le temps périscolaire, la perception d’une réelle baisse d’efficacité de l’aide aux devoirs : passage d’une étude encadrée à une étude « surveillée » + une évolution qui a distendu le lien et l’intérêt avec le temps après l’école</a:t>
            </a:r>
          </a:p>
          <a:p>
            <a:pPr marL="742950" lvl="2" indent="-342900" algn="just">
              <a:spcAft>
                <a:spcPts val="600"/>
              </a:spcAft>
            </a:pPr>
            <a:r>
              <a:rPr lang="fr-FR" sz="1700" dirty="0" smtClean="0"/>
              <a:t>L’émergence </a:t>
            </a:r>
            <a:r>
              <a:rPr lang="fr-FR" sz="1700" dirty="0"/>
              <a:t>d’une culture de projet chez les RAL : </a:t>
            </a:r>
            <a:r>
              <a:rPr lang="fr-FR" sz="1700" dirty="0">
                <a:sym typeface="Wingdings" panose="05000000000000000000" pitchFamily="2" charset="2"/>
              </a:rPr>
              <a:t>période récente marquée par les préoccupations de prise de fonction et de mise en place des équipes, période à venir plus orientée sur la construction d’un projet d’animation propre à l’école et en lien avec le projet d’école</a:t>
            </a:r>
          </a:p>
          <a:p>
            <a:pPr lvl="1" algn="just">
              <a:spcAft>
                <a:spcPts val="600"/>
              </a:spcAft>
            </a:pPr>
            <a:r>
              <a:rPr lang="fr-FR" sz="1700" dirty="0" smtClean="0"/>
              <a:t>Une </a:t>
            </a:r>
            <a:r>
              <a:rPr lang="fr-FR" sz="1700" dirty="0"/>
              <a:t>perte de repères et de lien avec les familles pour l’EMS liée à la centralisation des inscriptions sur le RAL</a:t>
            </a:r>
          </a:p>
          <a:p>
            <a:pPr lvl="1" algn="just"/>
            <a:r>
              <a:rPr lang="fr-FR" sz="1700" dirty="0"/>
              <a:t>Aucun impact de la réforme sur les pratiques professionnelles des </a:t>
            </a:r>
            <a:r>
              <a:rPr lang="fr-FR" sz="1700" dirty="0" err="1"/>
              <a:t>Dumistes</a:t>
            </a:r>
            <a:r>
              <a:rPr lang="fr-FR" sz="1700" dirty="0"/>
              <a:t> (complexification des plannings d’intervention</a:t>
            </a:r>
            <a:r>
              <a:rPr lang="fr-FR" sz="1700" dirty="0" smtClean="0"/>
              <a:t>).</a:t>
            </a:r>
          </a:p>
          <a:p>
            <a:pPr lvl="1" algn="just"/>
            <a:r>
              <a:rPr lang="fr-FR" sz="1700" dirty="0" smtClean="0"/>
              <a:t>Une double crainte d’ « externalisation » (hors temps scolaire) des interventions de musique et de sport et de déclassement de la part des </a:t>
            </a:r>
            <a:r>
              <a:rPr lang="fr-FR" sz="1700" dirty="0" err="1" smtClean="0"/>
              <a:t>Etaps</a:t>
            </a:r>
            <a:r>
              <a:rPr lang="fr-FR" sz="1700" dirty="0" smtClean="0"/>
              <a:t> et des </a:t>
            </a:r>
            <a:r>
              <a:rPr lang="fr-FR" sz="1700" dirty="0" err="1" smtClean="0"/>
              <a:t>Dumistes</a:t>
            </a:r>
            <a:endParaRPr lang="fr-FR" sz="1700" dirty="0"/>
          </a:p>
        </p:txBody>
      </p:sp>
    </p:spTree>
    <p:extLst>
      <p:ext uri="{BB962C8B-B14F-4D97-AF65-F5344CB8AC3E}">
        <p14:creationId xmlns:p14="http://schemas.microsoft.com/office/powerpoint/2010/main" val="25890196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400" dirty="0" smtClean="0"/>
              <a:t>1</a:t>
            </a:r>
            <a:r>
              <a:rPr lang="fr-FR" sz="2400" dirty="0"/>
              <a:t>. Impact de la réforme des rythmes sur les pratiques professionnelles </a:t>
            </a:r>
            <a:r>
              <a:rPr lang="fr-FR" sz="2000" i="1" dirty="0">
                <a:solidFill>
                  <a:schemeClr val="tx1"/>
                </a:solidFill>
                <a:sym typeface="Wingdings" panose="05000000000000000000" pitchFamily="2" charset="2"/>
              </a:rPr>
              <a:t> </a:t>
            </a:r>
            <a:r>
              <a:rPr lang="fr-FR" sz="2000" i="1" dirty="0" smtClean="0">
                <a:solidFill>
                  <a:schemeClr val="tx1"/>
                </a:solidFill>
                <a:sym typeface="Wingdings" panose="05000000000000000000" pitchFamily="2" charset="2"/>
              </a:rPr>
              <a:t>Les </a:t>
            </a:r>
            <a:r>
              <a:rPr lang="fr-FR" sz="2000" i="1" dirty="0" smtClean="0">
                <a:solidFill>
                  <a:schemeClr val="tx1"/>
                </a:solidFill>
              </a:rPr>
              <a:t>pistes d’observation et d’analyse</a:t>
            </a:r>
            <a:endParaRPr lang="fr-FR" sz="2400" i="1" dirty="0">
              <a:solidFill>
                <a:schemeClr val="tx1"/>
              </a:solidFill>
            </a:endParaRPr>
          </a:p>
        </p:txBody>
      </p:sp>
      <p:sp>
        <p:nvSpPr>
          <p:cNvPr id="3" name="Espace réservé du contenu 2"/>
          <p:cNvSpPr>
            <a:spLocks noGrp="1"/>
          </p:cNvSpPr>
          <p:nvPr>
            <p:ph idx="1"/>
          </p:nvPr>
        </p:nvSpPr>
        <p:spPr>
          <a:xfrm>
            <a:off x="395536" y="1556792"/>
            <a:ext cx="8229600" cy="4968552"/>
          </a:xfrm>
        </p:spPr>
        <p:txBody>
          <a:bodyPr>
            <a:normAutofit/>
          </a:bodyPr>
          <a:lstStyle/>
          <a:p>
            <a:pPr algn="just">
              <a:spcAft>
                <a:spcPts val="600"/>
              </a:spcAft>
            </a:pPr>
            <a:r>
              <a:rPr lang="fr-FR" sz="1800" dirty="0" smtClean="0"/>
              <a:t>Observation des pratiques de travail commun directeurs / RAL et autres intervenants municipaux (</a:t>
            </a:r>
            <a:r>
              <a:rPr lang="fr-FR" sz="1800" dirty="0" err="1" smtClean="0"/>
              <a:t>Etaps</a:t>
            </a:r>
            <a:r>
              <a:rPr lang="fr-FR" sz="1800" dirty="0" smtClean="0"/>
              <a:t>, </a:t>
            </a:r>
            <a:r>
              <a:rPr lang="fr-FR" sz="1800" dirty="0" err="1" smtClean="0"/>
              <a:t>Dumistes</a:t>
            </a:r>
            <a:r>
              <a:rPr lang="fr-FR" sz="1800" dirty="0" smtClean="0"/>
              <a:t>) autour de la mise en œuvre concertée des projets d’école et périscolaire (J. Butez, C. </a:t>
            </a:r>
            <a:r>
              <a:rPr lang="fr-FR" sz="1800" dirty="0" err="1" smtClean="0"/>
              <a:t>perrault</a:t>
            </a:r>
            <a:r>
              <a:rPr lang="fr-FR" sz="1800" dirty="0" smtClean="0"/>
              <a:t> ?...)</a:t>
            </a:r>
          </a:p>
          <a:p>
            <a:pPr algn="just">
              <a:spcAft>
                <a:spcPts val="600"/>
              </a:spcAft>
            </a:pPr>
            <a:r>
              <a:rPr lang="fr-FR" sz="1800" dirty="0"/>
              <a:t>Travail de définition partagée entre enseignants / animateurs / </a:t>
            </a:r>
            <a:r>
              <a:rPr lang="fr-FR" sz="1800" dirty="0" err="1"/>
              <a:t>Etaps</a:t>
            </a:r>
            <a:r>
              <a:rPr lang="fr-FR" sz="1800" dirty="0"/>
              <a:t> / </a:t>
            </a:r>
            <a:r>
              <a:rPr lang="fr-FR" sz="1800" dirty="0" err="1"/>
              <a:t>Dumistes</a:t>
            </a:r>
            <a:r>
              <a:rPr lang="fr-FR" sz="1800" dirty="0"/>
              <a:t> / </a:t>
            </a:r>
            <a:r>
              <a:rPr lang="fr-FR" sz="1800" dirty="0" err="1"/>
              <a:t>Atsem</a:t>
            </a:r>
            <a:r>
              <a:rPr lang="fr-FR" sz="1800" dirty="0"/>
              <a:t> </a:t>
            </a:r>
            <a:r>
              <a:rPr lang="fr-FR" sz="1800" dirty="0" smtClean="0"/>
              <a:t>autour des questions de partage et usage des locaux (J. Butez ?...)</a:t>
            </a:r>
          </a:p>
          <a:p>
            <a:pPr algn="just">
              <a:spcAft>
                <a:spcPts val="600"/>
              </a:spcAft>
            </a:pPr>
            <a:r>
              <a:rPr lang="fr-FR" sz="1800" dirty="0" smtClean="0"/>
              <a:t>Travail de définition </a:t>
            </a:r>
            <a:r>
              <a:rPr lang="fr-FR" sz="1800" dirty="0"/>
              <a:t>partagée entre enseignants / animateurs / </a:t>
            </a:r>
            <a:r>
              <a:rPr lang="fr-FR" sz="1800" dirty="0" err="1"/>
              <a:t>Etaps</a:t>
            </a:r>
            <a:r>
              <a:rPr lang="fr-FR" sz="1800" dirty="0"/>
              <a:t> / </a:t>
            </a:r>
            <a:r>
              <a:rPr lang="fr-FR" sz="1800" dirty="0" err="1"/>
              <a:t>Dumistes</a:t>
            </a:r>
            <a:r>
              <a:rPr lang="fr-FR" sz="1800" dirty="0"/>
              <a:t> / </a:t>
            </a:r>
            <a:r>
              <a:rPr lang="fr-FR" sz="1800" dirty="0" err="1"/>
              <a:t>Atsem</a:t>
            </a:r>
            <a:r>
              <a:rPr lang="fr-FR" sz="1800" dirty="0"/>
              <a:t> </a:t>
            </a:r>
            <a:r>
              <a:rPr lang="fr-FR" sz="1800" dirty="0" smtClean="0"/>
              <a:t>autour des règles de vie demandées aux enfants et de la question du cadre éducatif (élaboration d’une charte </a:t>
            </a:r>
            <a:r>
              <a:rPr lang="fr-FR" sz="1800" dirty="0"/>
              <a:t>?) (ex J. Butez)</a:t>
            </a:r>
            <a:endParaRPr lang="fr-FR" sz="1800" dirty="0" smtClean="0"/>
          </a:p>
          <a:p>
            <a:pPr algn="just">
              <a:spcAft>
                <a:spcPts val="600"/>
              </a:spcAft>
            </a:pPr>
            <a:r>
              <a:rPr lang="fr-FR" sz="1800" dirty="0"/>
              <a:t>O</a:t>
            </a:r>
            <a:r>
              <a:rPr lang="fr-FR" sz="1800" dirty="0" smtClean="0"/>
              <a:t>bservation de l’évolution des pratiques dans le cadre de la formation-action enseignants / ATSEM sur le REP La Charme ; à élargir aux équipes d’animation ?</a:t>
            </a:r>
          </a:p>
          <a:p>
            <a:pPr algn="just">
              <a:spcAft>
                <a:spcPts val="600"/>
              </a:spcAft>
            </a:pPr>
            <a:r>
              <a:rPr lang="fr-FR" sz="1800" dirty="0" smtClean="0"/>
              <a:t>Observation de la mise en œuvre des projets d’animation par les RAL, intégrant la question de la mobilisation des ressources éducatives Ville (</a:t>
            </a:r>
            <a:r>
              <a:rPr lang="fr-FR" sz="1800" dirty="0" err="1" smtClean="0"/>
              <a:t>Atsem</a:t>
            </a:r>
            <a:r>
              <a:rPr lang="fr-FR" sz="1800" dirty="0" smtClean="0"/>
              <a:t>, </a:t>
            </a:r>
            <a:r>
              <a:rPr lang="fr-FR" sz="1800" dirty="0" err="1" smtClean="0"/>
              <a:t>Dumistes</a:t>
            </a:r>
            <a:r>
              <a:rPr lang="fr-FR" sz="1800" dirty="0" smtClean="0"/>
              <a:t>…)</a:t>
            </a:r>
          </a:p>
        </p:txBody>
      </p:sp>
    </p:spTree>
    <p:extLst>
      <p:ext uri="{BB962C8B-B14F-4D97-AF65-F5344CB8AC3E}">
        <p14:creationId xmlns:p14="http://schemas.microsoft.com/office/powerpoint/2010/main" val="22669705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88640"/>
            <a:ext cx="8568952" cy="1143000"/>
          </a:xfrm>
        </p:spPr>
        <p:txBody>
          <a:bodyPr>
            <a:normAutofit fontScale="90000"/>
          </a:bodyPr>
          <a:lstStyle/>
          <a:p>
            <a:pPr algn="l"/>
            <a:r>
              <a:rPr lang="fr-FR" sz="2700" dirty="0"/>
              <a:t>2</a:t>
            </a:r>
            <a:r>
              <a:rPr lang="fr-FR" sz="2700" dirty="0" smtClean="0"/>
              <a:t>. Pertinence et cohérence des dispositifs et pratiques d’accompagnement à la scolarité</a:t>
            </a:r>
            <a:r>
              <a:rPr lang="fr-FR" sz="2700" dirty="0"/>
              <a:t> </a:t>
            </a:r>
            <a:r>
              <a:rPr lang="fr-FR" sz="2200" i="1" dirty="0">
                <a:solidFill>
                  <a:schemeClr val="tx1"/>
                </a:solidFill>
                <a:sym typeface="Wingdings" panose="05000000000000000000" pitchFamily="2" charset="2"/>
              </a:rPr>
              <a:t> </a:t>
            </a:r>
            <a:r>
              <a:rPr lang="fr-FR" sz="2200" i="1" dirty="0">
                <a:solidFill>
                  <a:schemeClr val="tx1"/>
                </a:solidFill>
              </a:rPr>
              <a:t>Les constats issus des entretiens</a:t>
            </a:r>
            <a:endParaRPr lang="fr-FR" sz="2700" dirty="0">
              <a:solidFill>
                <a:schemeClr val="tx1"/>
              </a:solidFill>
            </a:endParaRPr>
          </a:p>
        </p:txBody>
      </p:sp>
      <p:sp>
        <p:nvSpPr>
          <p:cNvPr id="3" name="Espace réservé du contenu 2"/>
          <p:cNvSpPr>
            <a:spLocks noGrp="1"/>
          </p:cNvSpPr>
          <p:nvPr>
            <p:ph idx="1"/>
          </p:nvPr>
        </p:nvSpPr>
        <p:spPr/>
        <p:txBody>
          <a:bodyPr>
            <a:normAutofit/>
          </a:bodyPr>
          <a:lstStyle/>
          <a:p>
            <a:r>
              <a:rPr lang="fr-FR" sz="2000" dirty="0" smtClean="0"/>
              <a:t>L’étude surveillée dans le cadre du SMAP</a:t>
            </a:r>
          </a:p>
          <a:p>
            <a:pPr marL="742950" lvl="2" indent="-342900" algn="just">
              <a:spcAft>
                <a:spcPts val="600"/>
              </a:spcAft>
            </a:pPr>
            <a:r>
              <a:rPr lang="fr-FR" sz="1700" dirty="0"/>
              <a:t>Le dispositif actuel comme réponse à une demande sociale mais une pertinence souvent questionnée et une efficacité fortement mise en question</a:t>
            </a:r>
          </a:p>
          <a:p>
            <a:pPr marL="742950" lvl="2" indent="-342900" algn="just">
              <a:spcAft>
                <a:spcPts val="600"/>
              </a:spcAft>
            </a:pPr>
            <a:r>
              <a:rPr lang="fr-FR" sz="1700" dirty="0"/>
              <a:t>Aucun échange entre enseignants et RAL sur cette </a:t>
            </a:r>
            <a:r>
              <a:rPr lang="fr-FR" sz="1700" dirty="0" smtClean="0"/>
              <a:t>question, une perception négative de l’étude surveillée par les enseignants</a:t>
            </a:r>
          </a:p>
          <a:p>
            <a:pPr marL="742950" lvl="2" indent="-342900" algn="just">
              <a:spcAft>
                <a:spcPts val="600"/>
              </a:spcAft>
            </a:pPr>
            <a:r>
              <a:rPr lang="fr-FR" sz="1700" dirty="0" smtClean="0"/>
              <a:t>La double question du rôle et de la qualification des animateurs pour assurer cette activité</a:t>
            </a:r>
            <a:endParaRPr lang="fr-FR" sz="1700" dirty="0"/>
          </a:p>
          <a:p>
            <a:pPr marL="742950" lvl="2" indent="-342900" algn="just">
              <a:spcAft>
                <a:spcPts val="600"/>
              </a:spcAft>
            </a:pPr>
            <a:r>
              <a:rPr lang="fr-FR" sz="1700" dirty="0"/>
              <a:t>Globalement, une absence de cohérence entre études surveillées et autres dispositifs (un cas de recherche d’articulation entre SMAP et AFEV)</a:t>
            </a:r>
          </a:p>
          <a:p>
            <a:r>
              <a:rPr lang="fr-FR" sz="2000" dirty="0"/>
              <a:t>Une faible lisibilité des différentes offres </a:t>
            </a:r>
            <a:r>
              <a:rPr lang="fr-FR" sz="2000" dirty="0" smtClean="0"/>
              <a:t>existantes à </a:t>
            </a:r>
            <a:r>
              <a:rPr lang="fr-FR" sz="2000" dirty="0"/>
              <a:t>l’échelle d’un </a:t>
            </a:r>
            <a:r>
              <a:rPr lang="fr-FR" sz="2000" dirty="0" smtClean="0"/>
              <a:t>quartier</a:t>
            </a:r>
          </a:p>
          <a:p>
            <a:r>
              <a:rPr lang="fr-FR" sz="2000" dirty="0" smtClean="0"/>
              <a:t>Une fréquente confusion entre étude, aide aux devoirs, accompagnement à la scolarité</a:t>
            </a:r>
          </a:p>
        </p:txBody>
      </p:sp>
    </p:spTree>
    <p:extLst>
      <p:ext uri="{BB962C8B-B14F-4D97-AF65-F5344CB8AC3E}">
        <p14:creationId xmlns:p14="http://schemas.microsoft.com/office/powerpoint/2010/main" val="6863857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l"/>
            <a:r>
              <a:rPr lang="fr-FR" sz="2700" dirty="0" smtClean="0"/>
              <a:t>2. Pertinence et cohérence des dispositifs et pratiques d’accompagnement à la scolarité</a:t>
            </a:r>
            <a:r>
              <a:rPr lang="fr-FR" sz="3100" dirty="0" smtClean="0"/>
              <a:t> </a:t>
            </a:r>
            <a:r>
              <a:rPr lang="fr-FR" sz="2200" i="1" dirty="0" smtClean="0">
                <a:solidFill>
                  <a:schemeClr val="tx1"/>
                </a:solidFill>
                <a:sym typeface="Wingdings" panose="05000000000000000000" pitchFamily="2" charset="2"/>
              </a:rPr>
              <a:t> </a:t>
            </a:r>
            <a:r>
              <a:rPr lang="fr-FR" sz="2200" i="1" dirty="0" smtClean="0">
                <a:solidFill>
                  <a:schemeClr val="tx1"/>
                </a:solidFill>
              </a:rPr>
              <a:t>Les </a:t>
            </a:r>
            <a:r>
              <a:rPr lang="fr-FR" sz="2200" i="1" dirty="0">
                <a:solidFill>
                  <a:schemeClr val="tx1"/>
                </a:solidFill>
              </a:rPr>
              <a:t>pistes d’observation et </a:t>
            </a:r>
            <a:r>
              <a:rPr lang="fr-FR" sz="2200" i="1" dirty="0" smtClean="0">
                <a:solidFill>
                  <a:schemeClr val="tx1"/>
                </a:solidFill>
              </a:rPr>
              <a:t>d’analyse</a:t>
            </a:r>
            <a:endParaRPr lang="fr-FR" sz="2200" i="1" dirty="0">
              <a:solidFill>
                <a:schemeClr val="tx1"/>
              </a:solidFill>
            </a:endParaRPr>
          </a:p>
        </p:txBody>
      </p:sp>
      <p:sp>
        <p:nvSpPr>
          <p:cNvPr id="3" name="Espace réservé du contenu 2"/>
          <p:cNvSpPr>
            <a:spLocks noGrp="1"/>
          </p:cNvSpPr>
          <p:nvPr>
            <p:ph idx="1"/>
          </p:nvPr>
        </p:nvSpPr>
        <p:spPr>
          <a:xfrm>
            <a:off x="457200" y="1628800"/>
            <a:ext cx="8229600" cy="4137323"/>
          </a:xfrm>
        </p:spPr>
        <p:txBody>
          <a:bodyPr>
            <a:normAutofit fontScale="92500" lnSpcReduction="10000"/>
          </a:bodyPr>
          <a:lstStyle/>
          <a:p>
            <a:pPr>
              <a:spcAft>
                <a:spcPts val="1200"/>
              </a:spcAft>
            </a:pPr>
            <a:r>
              <a:rPr lang="fr-FR" sz="2000" dirty="0" smtClean="0"/>
              <a:t>Quelle utilisation des résultats de la recherche ? Question sur la pertinence de l’étude surveillée pour tous, en particulier pour les CP/CE1. Comment ne pas « refaire l’école après l’école » ?</a:t>
            </a:r>
          </a:p>
          <a:p>
            <a:pPr>
              <a:spcAft>
                <a:spcPts val="1200"/>
              </a:spcAft>
            </a:pPr>
            <a:r>
              <a:rPr lang="fr-FR" sz="2000" dirty="0" smtClean="0"/>
              <a:t>Suivi et analyse croisée des pratiques professionnelles enseignants / animateurs voire acteurs associatifs autour de l’accompagnement à la scolarité (ex C. Perrault, Les Vergnes)</a:t>
            </a:r>
          </a:p>
          <a:p>
            <a:pPr>
              <a:spcAft>
                <a:spcPts val="1200"/>
              </a:spcAft>
            </a:pPr>
            <a:r>
              <a:rPr lang="fr-FR" sz="2000" dirty="0" smtClean="0"/>
              <a:t>Mise en place et suivi d’une formation-action autour de l’aide aux devoirs entre équipes enseignantes et équipes d’animation (projet </a:t>
            </a:r>
            <a:r>
              <a:rPr lang="fr-FR" sz="2000" dirty="0" err="1" smtClean="0"/>
              <a:t>Espé</a:t>
            </a:r>
            <a:r>
              <a:rPr lang="fr-FR" sz="2000" dirty="0" smtClean="0"/>
              <a:t> / Ville)</a:t>
            </a:r>
          </a:p>
          <a:p>
            <a:pPr>
              <a:spcAft>
                <a:spcPts val="1200"/>
              </a:spcAft>
            </a:pPr>
            <a:r>
              <a:rPr lang="fr-FR" sz="2000" dirty="0" smtClean="0"/>
              <a:t>Démarche de sensibilisation autour de la charte de l’accompagnement à la scolarité à l’échelle d’une école / d’un quartier </a:t>
            </a:r>
          </a:p>
          <a:p>
            <a:pPr>
              <a:spcAft>
                <a:spcPts val="1200"/>
              </a:spcAft>
            </a:pPr>
            <a:r>
              <a:rPr lang="fr-FR" sz="2000" dirty="0" smtClean="0"/>
              <a:t>Bilan et le cas échéant reconduction du dispositif « Comice » mis en œuvre dans le cadre du CLAS sur les écoles de la </a:t>
            </a:r>
            <a:r>
              <a:rPr lang="fr-FR" sz="2000" dirty="0" err="1" smtClean="0"/>
              <a:t>Gauthière</a:t>
            </a:r>
            <a:endParaRPr lang="fr-FR" sz="2000" dirty="0" smtClean="0"/>
          </a:p>
        </p:txBody>
      </p:sp>
    </p:spTree>
    <p:extLst>
      <p:ext uri="{BB962C8B-B14F-4D97-AF65-F5344CB8AC3E}">
        <p14:creationId xmlns:p14="http://schemas.microsoft.com/office/powerpoint/2010/main" val="40229049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algn="l"/>
            <a:r>
              <a:rPr lang="fr-FR" sz="2400" dirty="0" smtClean="0"/>
              <a:t>3. Rôle et impact du Projet éducatif dans la réussite scolaire et éducative</a:t>
            </a:r>
            <a:r>
              <a:rPr lang="fr-FR" sz="2400" dirty="0"/>
              <a:t> </a:t>
            </a:r>
            <a:r>
              <a:rPr lang="fr-FR" sz="2000" i="1" dirty="0">
                <a:solidFill>
                  <a:schemeClr val="tx1"/>
                </a:solidFill>
                <a:sym typeface="Wingdings" panose="05000000000000000000" pitchFamily="2" charset="2"/>
              </a:rPr>
              <a:t> </a:t>
            </a:r>
            <a:r>
              <a:rPr lang="fr-FR" sz="2000" i="1" dirty="0">
                <a:solidFill>
                  <a:schemeClr val="tx1"/>
                </a:solidFill>
              </a:rPr>
              <a:t>Les constats issus des entretiens</a:t>
            </a:r>
            <a:endParaRPr lang="fr-FR" sz="2000" dirty="0">
              <a:solidFill>
                <a:schemeClr val="tx1"/>
              </a:solidFill>
            </a:endParaRPr>
          </a:p>
        </p:txBody>
      </p:sp>
      <p:sp>
        <p:nvSpPr>
          <p:cNvPr id="3" name="Espace réservé du contenu 2"/>
          <p:cNvSpPr>
            <a:spLocks noGrp="1"/>
          </p:cNvSpPr>
          <p:nvPr>
            <p:ph idx="1"/>
          </p:nvPr>
        </p:nvSpPr>
        <p:spPr>
          <a:xfrm>
            <a:off x="457200" y="980728"/>
            <a:ext cx="8229600" cy="4525963"/>
          </a:xfrm>
        </p:spPr>
        <p:txBody>
          <a:bodyPr>
            <a:noAutofit/>
          </a:bodyPr>
          <a:lstStyle/>
          <a:p>
            <a:r>
              <a:rPr lang="fr-FR" sz="1600" dirty="0" smtClean="0"/>
              <a:t>Pour les acteurs interrogés, pas ou peu d’impacts décelables de la réforme sur la réussite scolaire</a:t>
            </a:r>
          </a:p>
          <a:p>
            <a:pPr lvl="1"/>
            <a:r>
              <a:rPr lang="fr-FR" sz="1600" dirty="0" smtClean="0"/>
              <a:t>La matinée supplémentaire appréciée en éducation prioritaire</a:t>
            </a:r>
          </a:p>
          <a:p>
            <a:r>
              <a:rPr lang="fr-FR" sz="1600" dirty="0" smtClean="0"/>
              <a:t>Un projet éducatif encore faiblement approprié par la plupart des acteurs</a:t>
            </a:r>
          </a:p>
          <a:p>
            <a:pPr lvl="1"/>
            <a:r>
              <a:rPr lang="fr-FR" sz="1600" dirty="0" smtClean="0"/>
              <a:t>Un cadre de référence connu des RAL et qui commence à se décliner dans les projets d’animation</a:t>
            </a:r>
          </a:p>
          <a:p>
            <a:pPr lvl="1"/>
            <a:r>
              <a:rPr lang="fr-FR" sz="1600" dirty="0" smtClean="0"/>
              <a:t>Un document inconnu des ETAPS et des </a:t>
            </a:r>
            <a:r>
              <a:rPr lang="fr-FR" sz="1600" dirty="0" err="1" smtClean="0"/>
              <a:t>Dumistes</a:t>
            </a:r>
            <a:endParaRPr lang="fr-FR" sz="1600" dirty="0" smtClean="0"/>
          </a:p>
          <a:p>
            <a:pPr lvl="1"/>
            <a:r>
              <a:rPr lang="fr-FR" sz="1600" dirty="0" smtClean="0"/>
              <a:t>Un projet identifié par les autres acteurs (enseignants et directeurs, parents, </a:t>
            </a:r>
            <a:r>
              <a:rPr lang="fr-FR" sz="1600" dirty="0" err="1" smtClean="0"/>
              <a:t>Atsem</a:t>
            </a:r>
            <a:r>
              <a:rPr lang="fr-FR" sz="1600" dirty="0" smtClean="0"/>
              <a:t>) mais uniquement dans ses grands principes</a:t>
            </a:r>
          </a:p>
          <a:p>
            <a:r>
              <a:rPr lang="fr-FR" sz="1600" dirty="0"/>
              <a:t>Aucune visibilité des résultats du </a:t>
            </a:r>
            <a:r>
              <a:rPr lang="fr-FR" sz="1600" dirty="0" smtClean="0"/>
              <a:t>PEV pour ces différents acteurs</a:t>
            </a:r>
          </a:p>
          <a:p>
            <a:pPr lvl="1"/>
            <a:r>
              <a:rPr lang="fr-FR" sz="1600" dirty="0" smtClean="0"/>
              <a:t>Le sentiment dominant que les difficultés d’organisation liées à la réforme des rythmes, la mise en place du SMAP et la réorganisation des services municipaux ont pris le dessus sur les objectifs et les projets jusqu’à récemment.</a:t>
            </a:r>
          </a:p>
          <a:p>
            <a:r>
              <a:rPr lang="fr-FR" sz="1600" dirty="0" smtClean="0"/>
              <a:t>Pas d’articulation formelle entre le PEV, les </a:t>
            </a:r>
            <a:r>
              <a:rPr lang="fr-FR" sz="1600" dirty="0"/>
              <a:t>projets d’école et les projets de REP</a:t>
            </a:r>
          </a:p>
          <a:p>
            <a:pPr marL="342900" lvl="2" indent="-342900"/>
            <a:r>
              <a:rPr lang="fr-FR" sz="1600" b="1" dirty="0"/>
              <a:t>Des interrogations récurrentes sur le </a:t>
            </a:r>
            <a:r>
              <a:rPr lang="fr-FR" sz="1600" b="1" dirty="0" smtClean="0"/>
              <a:t>rythme et le bien-être </a:t>
            </a:r>
            <a:r>
              <a:rPr lang="fr-FR" sz="1600" b="1" dirty="0"/>
              <a:t>de </a:t>
            </a:r>
            <a:r>
              <a:rPr lang="fr-FR" sz="1600" b="1" dirty="0" smtClean="0"/>
              <a:t>l’enfant, </a:t>
            </a:r>
            <a:r>
              <a:rPr lang="fr-FR" sz="1600" b="1" dirty="0"/>
              <a:t>et donc implicitement sur sa disponibilité aux </a:t>
            </a:r>
            <a:r>
              <a:rPr lang="fr-FR" sz="1600" b="1" dirty="0" smtClean="0"/>
              <a:t>apprentissages </a:t>
            </a:r>
            <a:r>
              <a:rPr lang="fr-FR" sz="1600" dirty="0" smtClean="0"/>
              <a:t>(tendance à la suractivité, insuffisance des temps de repos, temps de présence à l’école augmenté depuis mise en place du </a:t>
            </a:r>
            <a:r>
              <a:rPr lang="fr-FR" sz="1600" dirty="0" err="1" smtClean="0"/>
              <a:t>Smap</a:t>
            </a:r>
            <a:r>
              <a:rPr lang="fr-FR" sz="1600" dirty="0" smtClean="0"/>
              <a:t>; pas ou peu de prise en compte des besoins spécifiques </a:t>
            </a:r>
            <a:r>
              <a:rPr lang="fr-FR" sz="1600" dirty="0"/>
              <a:t>des </a:t>
            </a:r>
            <a:r>
              <a:rPr lang="fr-FR" sz="1600" dirty="0" smtClean="0"/>
              <a:t>enfants de maternelle)</a:t>
            </a:r>
          </a:p>
          <a:p>
            <a:pPr marL="342900" lvl="2" indent="-342900"/>
            <a:r>
              <a:rPr lang="fr-FR" sz="1600" b="1" dirty="0" smtClean="0"/>
              <a:t>Le SMAP vu par certains parents comme une offre éducative et de loisirs supplémentaire et peu onéreuse d’où une augmentation du temps de présence à l’école pour certains enfants.</a:t>
            </a:r>
          </a:p>
        </p:txBody>
      </p:sp>
    </p:spTree>
    <p:extLst>
      <p:ext uri="{BB962C8B-B14F-4D97-AF65-F5344CB8AC3E}">
        <p14:creationId xmlns:p14="http://schemas.microsoft.com/office/powerpoint/2010/main" val="39344693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400" dirty="0"/>
              <a:t>3. Rôle et impact du Projet éducatif dans la réussite scolaire et éducative </a:t>
            </a:r>
            <a:r>
              <a:rPr lang="fr-FR" sz="2000" i="1" dirty="0">
                <a:solidFill>
                  <a:schemeClr val="tx1"/>
                </a:solidFill>
                <a:sym typeface="Wingdings" panose="05000000000000000000" pitchFamily="2" charset="2"/>
              </a:rPr>
              <a:t> </a:t>
            </a:r>
            <a:r>
              <a:rPr lang="fr-FR" sz="2000" i="1" dirty="0">
                <a:solidFill>
                  <a:schemeClr val="tx1"/>
                </a:solidFill>
              </a:rPr>
              <a:t>Les pistes d’observation et d’analyse</a:t>
            </a:r>
          </a:p>
        </p:txBody>
      </p:sp>
      <p:sp>
        <p:nvSpPr>
          <p:cNvPr id="3" name="Espace réservé du contenu 2"/>
          <p:cNvSpPr>
            <a:spLocks noGrp="1"/>
          </p:cNvSpPr>
          <p:nvPr>
            <p:ph idx="1"/>
          </p:nvPr>
        </p:nvSpPr>
        <p:spPr/>
        <p:txBody>
          <a:bodyPr>
            <a:normAutofit fontScale="77500" lnSpcReduction="20000"/>
          </a:bodyPr>
          <a:lstStyle/>
          <a:p>
            <a:pPr>
              <a:spcAft>
                <a:spcPts val="1200"/>
              </a:spcAft>
            </a:pPr>
            <a:r>
              <a:rPr lang="fr-FR" sz="2000" dirty="0" smtClean="0"/>
              <a:t>Aujourd’hui, pas de données de base disponibles sur les réalisations et l’atteinte des objectifs </a:t>
            </a:r>
            <a:r>
              <a:rPr lang="fr-FR" sz="2000" dirty="0" smtClean="0"/>
              <a:t>d’où </a:t>
            </a:r>
            <a:r>
              <a:rPr lang="fr-FR" sz="2000" dirty="0" smtClean="0">
                <a:sym typeface="Wingdings" panose="05000000000000000000" pitchFamily="2" charset="2"/>
              </a:rPr>
              <a:t>nécessité </a:t>
            </a:r>
            <a:r>
              <a:rPr lang="fr-FR" sz="2000" dirty="0" smtClean="0">
                <a:sym typeface="Wingdings" panose="05000000000000000000" pitchFamily="2" charset="2"/>
              </a:rPr>
              <a:t>d’é</a:t>
            </a:r>
            <a:r>
              <a:rPr lang="fr-FR" sz="2000" dirty="0" smtClean="0"/>
              <a:t>tablir un bilan physico-financier complet portant sur les objectifs et projets du PEV à fin 2016</a:t>
            </a:r>
          </a:p>
          <a:p>
            <a:pPr lvl="1">
              <a:spcAft>
                <a:spcPts val="1200"/>
              </a:spcAft>
            </a:pPr>
            <a:r>
              <a:rPr lang="fr-FR" sz="1800" dirty="0" smtClean="0"/>
              <a:t>Construire ou compléter les indicateurs de résultats et d’impact sur les 5 grands axes</a:t>
            </a:r>
          </a:p>
          <a:p>
            <a:pPr>
              <a:spcAft>
                <a:spcPts val="1200"/>
              </a:spcAft>
            </a:pPr>
            <a:r>
              <a:rPr lang="fr-FR" sz="2000" dirty="0" smtClean="0"/>
              <a:t>Travailler sur l’articulation du PEV avec les cadres de référence culturels et sportifs (lesquels ?)</a:t>
            </a:r>
          </a:p>
          <a:p>
            <a:pPr>
              <a:spcAft>
                <a:spcPts val="1200"/>
              </a:spcAft>
            </a:pPr>
            <a:r>
              <a:rPr lang="fr-FR" sz="2000" dirty="0" smtClean="0"/>
              <a:t>Observation et analyse partagée d’actions concrètes de type parcours (parcours culturels, parcours sportifs, parcours citoyens, parcours EEDD)</a:t>
            </a:r>
          </a:p>
          <a:p>
            <a:pPr>
              <a:spcAft>
                <a:spcPts val="1200"/>
              </a:spcAft>
            </a:pPr>
            <a:r>
              <a:rPr lang="fr-FR" sz="2000" dirty="0" smtClean="0"/>
              <a:t>Objectivation des jugements de fatigue, suractivité, bien-être… (maternelle P. </a:t>
            </a:r>
            <a:r>
              <a:rPr lang="fr-FR" sz="2000" dirty="0" err="1" smtClean="0"/>
              <a:t>Arbos</a:t>
            </a:r>
            <a:r>
              <a:rPr lang="fr-FR" sz="2000" dirty="0" smtClean="0"/>
              <a:t> ?)</a:t>
            </a:r>
          </a:p>
          <a:p>
            <a:pPr lvl="1">
              <a:spcAft>
                <a:spcPts val="1200"/>
              </a:spcAft>
            </a:pPr>
            <a:r>
              <a:rPr lang="fr-FR" sz="2000" dirty="0" smtClean="0"/>
              <a:t>Elaboration et analyse de frises chronologiques des activités scolaires / péri / extra réalisées par les enfants pour identifier la réalité de la suractivité et de l’offre éducative</a:t>
            </a:r>
          </a:p>
          <a:p>
            <a:pPr lvl="1">
              <a:spcAft>
                <a:spcPts val="1200"/>
              </a:spcAft>
            </a:pPr>
            <a:r>
              <a:rPr lang="fr-FR" sz="2000" dirty="0" smtClean="0"/>
              <a:t>Observation des adaptations pour les enfants de maternelle (notamment pause méridienne avec les </a:t>
            </a:r>
            <a:r>
              <a:rPr lang="fr-FR" sz="2000" dirty="0" err="1" smtClean="0"/>
              <a:t>Atsem</a:t>
            </a:r>
            <a:r>
              <a:rPr lang="fr-FR" sz="2000" dirty="0" smtClean="0"/>
              <a:t> et SMAP)</a:t>
            </a:r>
          </a:p>
          <a:p>
            <a:pPr>
              <a:spcAft>
                <a:spcPts val="1200"/>
              </a:spcAft>
            </a:pPr>
            <a:r>
              <a:rPr lang="fr-FR" sz="2000" dirty="0" smtClean="0"/>
              <a:t>Etat des lieux offre culturelle / articulation et mise en cohérence calendrier, financements, modalités… / lisibilité école</a:t>
            </a:r>
            <a:endParaRPr lang="fr-FR" sz="2000" dirty="0"/>
          </a:p>
        </p:txBody>
      </p:sp>
    </p:spTree>
    <p:extLst>
      <p:ext uri="{BB962C8B-B14F-4D97-AF65-F5344CB8AC3E}">
        <p14:creationId xmlns:p14="http://schemas.microsoft.com/office/powerpoint/2010/main" val="11588382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400" dirty="0"/>
              <a:t>4</a:t>
            </a:r>
            <a:r>
              <a:rPr lang="fr-FR" sz="2400" dirty="0" smtClean="0"/>
              <a:t>. Quelle égalité d’accès aux activités périscolaires du mercredi après-midi ?</a:t>
            </a:r>
            <a:r>
              <a:rPr lang="fr-FR" sz="2400" i="1" dirty="0">
                <a:solidFill>
                  <a:schemeClr val="bg2">
                    <a:lumMod val="25000"/>
                  </a:schemeClr>
                </a:solidFill>
                <a:sym typeface="Wingdings" panose="05000000000000000000" pitchFamily="2" charset="2"/>
              </a:rPr>
              <a:t> </a:t>
            </a:r>
            <a:r>
              <a:rPr lang="fr-FR" sz="2000" i="1" dirty="0">
                <a:solidFill>
                  <a:schemeClr val="tx1"/>
                </a:solidFill>
                <a:sym typeface="Wingdings" panose="05000000000000000000" pitchFamily="2" charset="2"/>
              </a:rPr>
              <a:t> </a:t>
            </a:r>
            <a:r>
              <a:rPr lang="fr-FR" sz="2000" i="1" dirty="0">
                <a:solidFill>
                  <a:schemeClr val="tx1"/>
                </a:solidFill>
              </a:rPr>
              <a:t>Les constats issus des entretiens</a:t>
            </a:r>
            <a:endParaRPr lang="fr-FR" sz="2000" dirty="0">
              <a:solidFill>
                <a:schemeClr val="tx1"/>
              </a:solidFill>
            </a:endParaRPr>
          </a:p>
        </p:txBody>
      </p:sp>
      <p:sp>
        <p:nvSpPr>
          <p:cNvPr id="3" name="Espace réservé du contenu 2"/>
          <p:cNvSpPr>
            <a:spLocks noGrp="1"/>
          </p:cNvSpPr>
          <p:nvPr>
            <p:ph idx="1"/>
          </p:nvPr>
        </p:nvSpPr>
        <p:spPr>
          <a:xfrm>
            <a:off x="323528" y="1268760"/>
            <a:ext cx="8496944" cy="4525963"/>
          </a:xfrm>
        </p:spPr>
        <p:txBody>
          <a:bodyPr>
            <a:noAutofit/>
          </a:bodyPr>
          <a:lstStyle/>
          <a:p>
            <a:r>
              <a:rPr lang="fr-FR" sz="1600" dirty="0" smtClean="0"/>
              <a:t>Une question « invisible » pour l’ensemble des acteurs interrogés</a:t>
            </a:r>
          </a:p>
          <a:p>
            <a:pPr lvl="1">
              <a:spcAft>
                <a:spcPts val="600"/>
              </a:spcAft>
            </a:pPr>
            <a:r>
              <a:rPr lang="fr-FR" sz="1600" dirty="0" smtClean="0"/>
              <a:t>Une vision purement sectorielle des différentes offres du mercredi après-midi, aucune appréhension des éventuelles inégalités de fréquentation</a:t>
            </a:r>
          </a:p>
          <a:p>
            <a:pPr lvl="1">
              <a:spcAft>
                <a:spcPts val="600"/>
              </a:spcAft>
            </a:pPr>
            <a:r>
              <a:rPr lang="fr-FR" sz="1600" dirty="0" smtClean="0"/>
              <a:t>La vision partagée d’une offre de qualité</a:t>
            </a:r>
          </a:p>
          <a:p>
            <a:pPr>
              <a:spcAft>
                <a:spcPts val="600"/>
              </a:spcAft>
            </a:pPr>
            <a:r>
              <a:rPr lang="fr-FR" sz="1600" dirty="0" smtClean="0"/>
              <a:t>Le constat partagé (mais peu objectivé) que les loisirs du mercredi après-midi sont fortement structurés par une logique géographique</a:t>
            </a:r>
            <a:r>
              <a:rPr lang="fr-FR" sz="1600" b="0" dirty="0" smtClean="0"/>
              <a:t> (question du transport prédominante sur les considérations financières)</a:t>
            </a:r>
          </a:p>
          <a:p>
            <a:pPr>
              <a:spcAft>
                <a:spcPts val="600"/>
              </a:spcAft>
            </a:pPr>
            <a:r>
              <a:rPr lang="fr-FR" sz="1600" dirty="0" smtClean="0"/>
              <a:t>Selon les </a:t>
            </a:r>
            <a:r>
              <a:rPr lang="fr-FR" sz="1600" dirty="0" err="1" smtClean="0"/>
              <a:t>Etaps</a:t>
            </a:r>
            <a:r>
              <a:rPr lang="fr-FR" sz="1600" dirty="0" smtClean="0"/>
              <a:t>, une baisse de fréquentation et d’accès à la diversité des activités de l’EMS liées à la réduction des circuits bus et à l’arrêt de l’accompagnement des enfants par les personnels municipaux</a:t>
            </a:r>
          </a:p>
          <a:p>
            <a:pPr>
              <a:spcAft>
                <a:spcPts val="600"/>
              </a:spcAft>
            </a:pPr>
            <a:r>
              <a:rPr lang="fr-FR" sz="1600" dirty="0" smtClean="0"/>
              <a:t>Pour la plupart des acteurs, un obstacle « culturel » à la fréquentation du conservatoire pour de nombreuses familles</a:t>
            </a:r>
          </a:p>
          <a:p>
            <a:pPr lvl="1">
              <a:spcAft>
                <a:spcPts val="600"/>
              </a:spcAft>
            </a:pPr>
            <a:r>
              <a:rPr lang="fr-FR" sz="1600" dirty="0" smtClean="0"/>
              <a:t>Pas d’équivalent de l’EMS comme structure passerelle pour le conservatoire</a:t>
            </a:r>
          </a:p>
          <a:p>
            <a:pPr lvl="1">
              <a:spcAft>
                <a:spcPts val="600"/>
              </a:spcAft>
            </a:pPr>
            <a:r>
              <a:rPr lang="fr-FR" sz="1600" dirty="0" smtClean="0"/>
              <a:t>Quelle place pour l’initiation et la découverte des activités musicales sur le temps périscolaire pour contribuer à plus d’égalité ?</a:t>
            </a:r>
          </a:p>
          <a:p>
            <a:pPr>
              <a:spcAft>
                <a:spcPts val="600"/>
              </a:spcAft>
            </a:pPr>
            <a:r>
              <a:rPr lang="fr-FR" sz="1600" dirty="0" smtClean="0"/>
              <a:t>Des familles qui font spontanément le choix des clubs et associations de quartier pour des raisons pratiques (plus que financières)</a:t>
            </a:r>
          </a:p>
        </p:txBody>
      </p:sp>
    </p:spTree>
    <p:extLst>
      <p:ext uri="{BB962C8B-B14F-4D97-AF65-F5344CB8AC3E}">
        <p14:creationId xmlns:p14="http://schemas.microsoft.com/office/powerpoint/2010/main" val="2566739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74032"/>
            <a:ext cx="8229600" cy="1143000"/>
          </a:xfrm>
        </p:spPr>
        <p:txBody>
          <a:bodyPr>
            <a:noAutofit/>
          </a:bodyPr>
          <a:lstStyle/>
          <a:p>
            <a:pPr lvl="0"/>
            <a:r>
              <a:rPr lang="fr-FR" dirty="0" smtClean="0"/>
              <a:t>1. </a:t>
            </a:r>
            <a:r>
              <a:rPr lang="fr-FR" dirty="0"/>
              <a:t>Cadre et actualité des PEDT </a:t>
            </a:r>
          </a:p>
        </p:txBody>
      </p:sp>
    </p:spTree>
    <p:extLst>
      <p:ext uri="{BB962C8B-B14F-4D97-AF65-F5344CB8AC3E}">
        <p14:creationId xmlns:p14="http://schemas.microsoft.com/office/powerpoint/2010/main" val="27240970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400" dirty="0" smtClean="0"/>
              <a:t>4</a:t>
            </a:r>
            <a:r>
              <a:rPr lang="fr-FR" sz="2400" dirty="0"/>
              <a:t>. Quelle égalité d’accès aux activités périscolaires du mercredi après-midi ?</a:t>
            </a:r>
            <a:r>
              <a:rPr lang="fr-FR" sz="2400" i="1" dirty="0">
                <a:solidFill>
                  <a:schemeClr val="bg2">
                    <a:lumMod val="25000"/>
                  </a:schemeClr>
                </a:solidFill>
                <a:sym typeface="Wingdings" panose="05000000000000000000" pitchFamily="2" charset="2"/>
              </a:rPr>
              <a:t> </a:t>
            </a:r>
            <a:r>
              <a:rPr lang="fr-FR" sz="2000" i="1" dirty="0">
                <a:solidFill>
                  <a:schemeClr val="tx1"/>
                </a:solidFill>
                <a:sym typeface="Wingdings" panose="05000000000000000000" pitchFamily="2" charset="2"/>
              </a:rPr>
              <a:t> </a:t>
            </a:r>
            <a:r>
              <a:rPr lang="fr-FR" sz="2000" i="1" dirty="0">
                <a:solidFill>
                  <a:schemeClr val="tx1"/>
                </a:solidFill>
              </a:rPr>
              <a:t>Les </a:t>
            </a:r>
            <a:r>
              <a:rPr lang="fr-FR" sz="2000" i="1" dirty="0" smtClean="0">
                <a:solidFill>
                  <a:schemeClr val="tx1"/>
                </a:solidFill>
              </a:rPr>
              <a:t>pistes d’analyse et d’observation</a:t>
            </a:r>
            <a:endParaRPr lang="fr-FR" sz="2400" dirty="0">
              <a:solidFill>
                <a:schemeClr val="tx1"/>
              </a:solidFill>
            </a:endParaRPr>
          </a:p>
        </p:txBody>
      </p:sp>
      <p:sp>
        <p:nvSpPr>
          <p:cNvPr id="3" name="Espace réservé du contenu 2"/>
          <p:cNvSpPr>
            <a:spLocks noGrp="1"/>
          </p:cNvSpPr>
          <p:nvPr>
            <p:ph idx="1"/>
          </p:nvPr>
        </p:nvSpPr>
        <p:spPr/>
        <p:txBody>
          <a:bodyPr>
            <a:normAutofit fontScale="92500" lnSpcReduction="10000"/>
          </a:bodyPr>
          <a:lstStyle/>
          <a:p>
            <a:pPr>
              <a:spcAft>
                <a:spcPts val="1200"/>
              </a:spcAft>
            </a:pPr>
            <a:r>
              <a:rPr lang="fr-FR" sz="1800" dirty="0" smtClean="0"/>
              <a:t>Documenter à l’échelle des quartiers et des écoles la fréquentation du conservatoire et de l’EMS</a:t>
            </a:r>
          </a:p>
          <a:p>
            <a:pPr marL="342900" lvl="1" indent="-342900">
              <a:spcAft>
                <a:spcPts val="1200"/>
              </a:spcAft>
            </a:pPr>
            <a:r>
              <a:rPr lang="fr-FR" sz="1800" b="1" dirty="0" smtClean="0"/>
              <a:t>Etablir un lien entre les </a:t>
            </a:r>
            <a:r>
              <a:rPr lang="fr-FR" sz="1800" b="1" dirty="0"/>
              <a:t>parcours culturels </a:t>
            </a:r>
            <a:r>
              <a:rPr lang="fr-FR" sz="1800" b="1" dirty="0" smtClean="0"/>
              <a:t>/ l’offre </a:t>
            </a:r>
            <a:r>
              <a:rPr lang="fr-FR" sz="1800" b="1" dirty="0"/>
              <a:t>du </a:t>
            </a:r>
            <a:r>
              <a:rPr lang="fr-FR" sz="1800" b="1" dirty="0" smtClean="0"/>
              <a:t>conservatoire et associative / les activités du mercredi après-midi</a:t>
            </a:r>
            <a:endParaRPr lang="fr-FR" sz="1800" b="1" dirty="0"/>
          </a:p>
          <a:p>
            <a:pPr lvl="1">
              <a:spcAft>
                <a:spcPts val="1200"/>
              </a:spcAft>
            </a:pPr>
            <a:r>
              <a:rPr lang="fr-FR" sz="1800" b="1" dirty="0" smtClean="0"/>
              <a:t>Inclure une sensibilisation des parents dont les enfants sont en parcours culturel sur les prolongement possibles le mercredi après-midi</a:t>
            </a:r>
          </a:p>
          <a:p>
            <a:pPr>
              <a:spcAft>
                <a:spcPts val="1200"/>
              </a:spcAft>
            </a:pPr>
            <a:r>
              <a:rPr lang="fr-FR" sz="1800" b="1" dirty="0" smtClean="0"/>
              <a:t>Former les RAL et les animateurs aux offres du conservatoire et de l’EMS</a:t>
            </a:r>
          </a:p>
          <a:p>
            <a:pPr>
              <a:spcAft>
                <a:spcPts val="1200"/>
              </a:spcAft>
            </a:pPr>
            <a:r>
              <a:rPr lang="fr-FR" sz="1800" b="1" dirty="0" smtClean="0"/>
              <a:t>Développer un lien entre SMAP / EMS / conservatoire</a:t>
            </a:r>
          </a:p>
          <a:p>
            <a:pPr lvl="1">
              <a:spcAft>
                <a:spcPts val="1200"/>
              </a:spcAft>
            </a:pPr>
            <a:r>
              <a:rPr lang="fr-FR" sz="1800" b="1" dirty="0" smtClean="0"/>
              <a:t>Analyse de parcours : construction entre enseignants, </a:t>
            </a:r>
            <a:r>
              <a:rPr lang="fr-FR" sz="1800" b="1" dirty="0" err="1" smtClean="0"/>
              <a:t>ral</a:t>
            </a:r>
            <a:r>
              <a:rPr lang="fr-FR" sz="1800" b="1" dirty="0" smtClean="0"/>
              <a:t>, </a:t>
            </a:r>
            <a:r>
              <a:rPr lang="fr-FR" sz="1800" b="1" dirty="0" err="1" smtClean="0"/>
              <a:t>dum</a:t>
            </a:r>
            <a:r>
              <a:rPr lang="fr-FR" sz="1800" b="1" dirty="0" smtClean="0"/>
              <a:t>, </a:t>
            </a:r>
            <a:r>
              <a:rPr lang="fr-FR" sz="1800" b="1" dirty="0" err="1" smtClean="0"/>
              <a:t>etaps</a:t>
            </a:r>
            <a:r>
              <a:rPr lang="fr-FR" sz="1800" b="1" dirty="0" smtClean="0"/>
              <a:t> de parcours sur tous les temps de l’enfant</a:t>
            </a:r>
          </a:p>
          <a:p>
            <a:pPr lvl="1">
              <a:spcAft>
                <a:spcPts val="1200"/>
              </a:spcAft>
            </a:pPr>
            <a:r>
              <a:rPr lang="fr-FR" sz="1800" b="1" dirty="0" smtClean="0"/>
              <a:t>Expérimenter une possibilité d’aide aux choix pour les familles = par exemple via la présence d’un </a:t>
            </a:r>
            <a:r>
              <a:rPr lang="fr-FR" sz="1800" b="1" dirty="0" err="1" smtClean="0"/>
              <a:t>Etaps</a:t>
            </a:r>
            <a:r>
              <a:rPr lang="fr-FR" sz="1800" b="1" dirty="0" smtClean="0"/>
              <a:t> et d’un </a:t>
            </a:r>
            <a:r>
              <a:rPr lang="fr-FR" sz="1800" b="1" dirty="0" err="1" smtClean="0"/>
              <a:t>Dumiste</a:t>
            </a:r>
            <a:r>
              <a:rPr lang="fr-FR" sz="1800" b="1" dirty="0" smtClean="0"/>
              <a:t> sur l’école au moment des inscriptions (cellule / permanence d’information)</a:t>
            </a:r>
          </a:p>
        </p:txBody>
      </p:sp>
    </p:spTree>
    <p:extLst>
      <p:ext uri="{BB962C8B-B14F-4D97-AF65-F5344CB8AC3E}">
        <p14:creationId xmlns:p14="http://schemas.microsoft.com/office/powerpoint/2010/main" val="32927639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400" dirty="0" smtClean="0"/>
              <a:t>5. Quel impact du projet éducatif sur la place et la relation aux parents ?</a:t>
            </a:r>
            <a:r>
              <a:rPr lang="fr-FR" sz="2400" i="1" dirty="0">
                <a:solidFill>
                  <a:schemeClr val="bg2">
                    <a:lumMod val="25000"/>
                  </a:schemeClr>
                </a:solidFill>
                <a:sym typeface="Wingdings" panose="05000000000000000000" pitchFamily="2" charset="2"/>
              </a:rPr>
              <a:t> </a:t>
            </a:r>
            <a:r>
              <a:rPr lang="fr-FR" sz="2200" i="1" dirty="0">
                <a:solidFill>
                  <a:schemeClr val="tx1"/>
                </a:solidFill>
                <a:sym typeface="Wingdings" panose="05000000000000000000" pitchFamily="2" charset="2"/>
              </a:rPr>
              <a:t> </a:t>
            </a:r>
            <a:r>
              <a:rPr lang="fr-FR" sz="2200" i="1" dirty="0">
                <a:solidFill>
                  <a:schemeClr val="tx1"/>
                </a:solidFill>
              </a:rPr>
              <a:t>Les constats issus des entretiens</a:t>
            </a:r>
            <a:endParaRPr lang="fr-FR" sz="2200" dirty="0">
              <a:solidFill>
                <a:schemeClr val="tx1"/>
              </a:solidFill>
            </a:endParaRPr>
          </a:p>
        </p:txBody>
      </p:sp>
      <p:sp>
        <p:nvSpPr>
          <p:cNvPr id="3" name="Espace réservé du contenu 2"/>
          <p:cNvSpPr>
            <a:spLocks noGrp="1"/>
          </p:cNvSpPr>
          <p:nvPr>
            <p:ph idx="1"/>
          </p:nvPr>
        </p:nvSpPr>
        <p:spPr/>
        <p:txBody>
          <a:bodyPr>
            <a:normAutofit/>
          </a:bodyPr>
          <a:lstStyle/>
          <a:p>
            <a:pPr>
              <a:spcAft>
                <a:spcPts val="1200"/>
              </a:spcAft>
            </a:pPr>
            <a:r>
              <a:rPr lang="fr-FR" sz="1800" dirty="0" smtClean="0"/>
              <a:t>Le constat partagé par les enseignants et les RAL d’un manque de communication avec les parents les plus éloignés de l’école</a:t>
            </a:r>
          </a:p>
          <a:p>
            <a:pPr>
              <a:spcAft>
                <a:spcPts val="1200"/>
              </a:spcAft>
            </a:pPr>
            <a:r>
              <a:rPr lang="fr-FR" sz="1800" dirty="0" smtClean="0"/>
              <a:t>Pour les RAL, le regret d’une relation souvent axée sur de la gestion de conflit</a:t>
            </a:r>
          </a:p>
          <a:p>
            <a:pPr>
              <a:spcAft>
                <a:spcPts val="1200"/>
              </a:spcAft>
            </a:pPr>
            <a:r>
              <a:rPr lang="fr-FR" sz="1800" dirty="0" smtClean="0"/>
              <a:t>Quelques exemples intéressants d’actions visant à ouvrir l’école aux parents et à les impliquer dans le parcours scolaire de leurs enfants (C. </a:t>
            </a:r>
            <a:r>
              <a:rPr lang="fr-FR" sz="1800" dirty="0"/>
              <a:t>P</a:t>
            </a:r>
            <a:r>
              <a:rPr lang="fr-FR" sz="1800" dirty="0" smtClean="0"/>
              <a:t>errault)</a:t>
            </a:r>
          </a:p>
          <a:p>
            <a:pPr>
              <a:spcAft>
                <a:spcPts val="1200"/>
              </a:spcAft>
            </a:pPr>
            <a:r>
              <a:rPr lang="fr-FR" sz="1800" dirty="0" smtClean="0"/>
              <a:t>Des représentations à la fois hétérogènes et stéréotypées sur le SMAP et ses objectifs</a:t>
            </a:r>
          </a:p>
          <a:p>
            <a:pPr lvl="1">
              <a:spcAft>
                <a:spcPts val="1200"/>
              </a:spcAft>
            </a:pPr>
            <a:r>
              <a:rPr lang="fr-FR" sz="1800" dirty="0" smtClean="0"/>
              <a:t>Des interprétations parfois erronées des raisons pour lesquelles les parents mettent leurs enfants au périscolaire</a:t>
            </a:r>
          </a:p>
          <a:p>
            <a:pPr>
              <a:spcAft>
                <a:spcPts val="1200"/>
              </a:spcAft>
            </a:pPr>
            <a:r>
              <a:rPr lang="fr-FR" sz="1800" dirty="0" smtClean="0"/>
              <a:t>Une faible visibilité pour les parents de ce qui se passent sur les temps périscolaire, le souhait d’une meilleure information.</a:t>
            </a:r>
          </a:p>
        </p:txBody>
      </p:sp>
    </p:spTree>
    <p:extLst>
      <p:ext uri="{BB962C8B-B14F-4D97-AF65-F5344CB8AC3E}">
        <p14:creationId xmlns:p14="http://schemas.microsoft.com/office/powerpoint/2010/main" val="42557768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400" dirty="0"/>
              <a:t>5. Quel impact du projet éducatif sur la place et la relation aux parents ?</a:t>
            </a:r>
            <a:r>
              <a:rPr lang="fr-FR" sz="2400" i="1" dirty="0">
                <a:solidFill>
                  <a:schemeClr val="bg2">
                    <a:lumMod val="25000"/>
                  </a:schemeClr>
                </a:solidFill>
                <a:sym typeface="Wingdings" panose="05000000000000000000" pitchFamily="2" charset="2"/>
              </a:rPr>
              <a:t> </a:t>
            </a:r>
            <a:r>
              <a:rPr lang="fr-FR" sz="2000" i="1" dirty="0">
                <a:solidFill>
                  <a:schemeClr val="tx1"/>
                </a:solidFill>
                <a:sym typeface="Wingdings" panose="05000000000000000000" pitchFamily="2" charset="2"/>
              </a:rPr>
              <a:t> </a:t>
            </a:r>
            <a:r>
              <a:rPr lang="fr-FR" sz="2000" i="1" dirty="0" smtClean="0">
                <a:solidFill>
                  <a:schemeClr val="tx1"/>
                </a:solidFill>
              </a:rPr>
              <a:t>Les</a:t>
            </a:r>
            <a:r>
              <a:rPr lang="fr-FR" sz="2000" dirty="0">
                <a:solidFill>
                  <a:schemeClr val="tx1"/>
                </a:solidFill>
              </a:rPr>
              <a:t> </a:t>
            </a:r>
            <a:r>
              <a:rPr lang="fr-FR" sz="2000" i="1" dirty="0">
                <a:solidFill>
                  <a:schemeClr val="tx1"/>
                </a:solidFill>
              </a:rPr>
              <a:t>pistes d’observation et d’analyse</a:t>
            </a:r>
          </a:p>
        </p:txBody>
      </p:sp>
      <p:sp>
        <p:nvSpPr>
          <p:cNvPr id="3" name="Espace réservé du contenu 2"/>
          <p:cNvSpPr>
            <a:spLocks noGrp="1"/>
          </p:cNvSpPr>
          <p:nvPr>
            <p:ph idx="1"/>
          </p:nvPr>
        </p:nvSpPr>
        <p:spPr/>
        <p:txBody>
          <a:bodyPr>
            <a:normAutofit/>
          </a:bodyPr>
          <a:lstStyle/>
          <a:p>
            <a:endParaRPr lang="fr-FR" sz="2400" dirty="0"/>
          </a:p>
          <a:p>
            <a:endParaRPr lang="fr-FR" sz="2400" dirty="0" smtClean="0"/>
          </a:p>
        </p:txBody>
      </p:sp>
      <p:sp>
        <p:nvSpPr>
          <p:cNvPr id="4" name="Espace réservé du contenu 2"/>
          <p:cNvSpPr txBox="1">
            <a:spLocks/>
          </p:cNvSpPr>
          <p:nvPr/>
        </p:nvSpPr>
        <p:spPr>
          <a:xfrm>
            <a:off x="609600" y="1556792"/>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9EE0"/>
              </a:buClr>
              <a:buFont typeface="Arial" panose="020B0604020202020204" pitchFamily="34" charset="0"/>
              <a:buChar char="•"/>
              <a:defRPr sz="2800" b="1"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Clr>
                <a:srgbClr val="009EE0"/>
              </a:buClr>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Clr>
                <a:srgbClr val="009EE0"/>
              </a:buClr>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371600" indent="0" algn="l" defTabSz="914400" rtl="0" eaLnBrk="1" latinLnBrk="0" hangingPunct="1">
              <a:spcBef>
                <a:spcPct val="20000"/>
              </a:spcBef>
              <a:buClr>
                <a:srgbClr val="E14D16"/>
              </a:buClr>
              <a:buFont typeface="Arial" panose="020B0604020202020204" pitchFamily="34" charset="0"/>
              <a:buNone/>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Clr>
                <a:srgbClr val="E14D16"/>
              </a:buClr>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200"/>
              </a:spcAft>
            </a:pPr>
            <a:r>
              <a:rPr lang="fr-FR" sz="1800" dirty="0" smtClean="0"/>
              <a:t>Consulter les représentants de parents et les parents volontaires pour l’élaboration et le suivi des projets d’animation (ex. J. Butez)</a:t>
            </a:r>
          </a:p>
          <a:p>
            <a:pPr>
              <a:spcAft>
                <a:spcPts val="1200"/>
              </a:spcAft>
            </a:pPr>
            <a:r>
              <a:rPr lang="fr-FR" sz="1800" dirty="0" smtClean="0"/>
              <a:t>Expérimenter des </a:t>
            </a:r>
            <a:r>
              <a:rPr lang="fr-FR" sz="1800" dirty="0" smtClean="0"/>
              <a:t>activités </a:t>
            </a:r>
            <a:r>
              <a:rPr lang="fr-FR" sz="1800" dirty="0" smtClean="0"/>
              <a:t>associant des parents sur le temps du SMAP</a:t>
            </a:r>
          </a:p>
          <a:p>
            <a:pPr>
              <a:spcAft>
                <a:spcPts val="1200"/>
              </a:spcAft>
            </a:pPr>
            <a:r>
              <a:rPr lang="fr-FR" sz="1800" dirty="0" smtClean="0"/>
              <a:t>Interroger le bilan et le cas échéant reconduire avec observation </a:t>
            </a:r>
          </a:p>
          <a:p>
            <a:pPr lvl="1">
              <a:spcAft>
                <a:spcPts val="1200"/>
              </a:spcAft>
            </a:pPr>
            <a:r>
              <a:rPr lang="fr-FR" sz="1800" dirty="0" smtClean="0"/>
              <a:t>le projet autour de la langue orale conduit il y a trois ans sur l’école maternelle C. Perrault</a:t>
            </a:r>
          </a:p>
          <a:p>
            <a:pPr lvl="1">
              <a:spcAft>
                <a:spcPts val="1200"/>
              </a:spcAft>
            </a:pPr>
            <a:r>
              <a:rPr lang="fr-FR" sz="1800" dirty="0" smtClean="0"/>
              <a:t>Le projet de validation des compétences par les arts visuels associant les parents (élémentaire C. Perrault)</a:t>
            </a:r>
          </a:p>
          <a:p>
            <a:pPr>
              <a:spcAft>
                <a:spcPts val="1200"/>
              </a:spcAft>
            </a:pPr>
            <a:r>
              <a:rPr lang="fr-FR" sz="1800" dirty="0" smtClean="0"/>
              <a:t>Observer les résultats de la formation aux relations école-famille sur le REP de la Charme et éventuellement sur les 2 nouveaux REP en l’ouvrant aux RAL</a:t>
            </a:r>
            <a:r>
              <a:rPr lang="fr-FR" sz="1800" dirty="0"/>
              <a:t> </a:t>
            </a:r>
            <a:r>
              <a:rPr lang="fr-FR" sz="1800" dirty="0" smtClean="0"/>
              <a:t>+ mettre en place des indicateurs dynamiques sur le rôle des parents</a:t>
            </a:r>
          </a:p>
        </p:txBody>
      </p:sp>
    </p:spTree>
    <p:extLst>
      <p:ext uri="{BB962C8B-B14F-4D97-AF65-F5344CB8AC3E}">
        <p14:creationId xmlns:p14="http://schemas.microsoft.com/office/powerpoint/2010/main" val="4059251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fr-FR" dirty="0" smtClean="0"/>
              <a:t>Après-midi</a:t>
            </a:r>
            <a:endParaRPr lang="fr-FR" dirty="0"/>
          </a:p>
        </p:txBody>
      </p:sp>
      <p:sp>
        <p:nvSpPr>
          <p:cNvPr id="3" name="Espace réservé du contenu 2"/>
          <p:cNvSpPr>
            <a:spLocks noGrp="1"/>
          </p:cNvSpPr>
          <p:nvPr>
            <p:ph idx="1"/>
          </p:nvPr>
        </p:nvSpPr>
        <p:spPr>
          <a:xfrm>
            <a:off x="457200" y="1844824"/>
            <a:ext cx="8229600" cy="4137323"/>
          </a:xfrm>
        </p:spPr>
        <p:txBody>
          <a:bodyPr>
            <a:normAutofit lnSpcReduction="10000"/>
          </a:bodyPr>
          <a:lstStyle/>
          <a:p>
            <a:pPr>
              <a:lnSpc>
                <a:spcPct val="150000"/>
              </a:lnSpc>
            </a:pPr>
            <a:r>
              <a:rPr lang="fr-FR" sz="2400" dirty="0" smtClean="0"/>
              <a:t>Rappel du programme (</a:t>
            </a:r>
            <a:r>
              <a:rPr lang="fr-FR" sz="2400" dirty="0"/>
              <a:t>14h - 16h30)</a:t>
            </a:r>
          </a:p>
          <a:p>
            <a:pPr lvl="1">
              <a:lnSpc>
                <a:spcPct val="150000"/>
              </a:lnSpc>
            </a:pPr>
            <a:r>
              <a:rPr lang="fr-FR" sz="2400" b="1" dirty="0"/>
              <a:t>1. </a:t>
            </a:r>
            <a:r>
              <a:rPr lang="fr-FR" sz="2400" b="1" dirty="0" smtClean="0"/>
              <a:t>Appropriation individuelle des problématiques évaluatives au regarde de votre école  </a:t>
            </a:r>
            <a:endParaRPr lang="fr-FR" sz="2400" b="1" dirty="0" smtClean="0"/>
          </a:p>
          <a:p>
            <a:pPr lvl="1">
              <a:lnSpc>
                <a:spcPct val="150000"/>
              </a:lnSpc>
            </a:pPr>
            <a:r>
              <a:rPr lang="fr-FR" sz="2400" b="1" dirty="0" smtClean="0"/>
              <a:t>2. </a:t>
            </a:r>
            <a:r>
              <a:rPr lang="fr-FR" sz="2400" b="1" dirty="0" smtClean="0"/>
              <a:t>Les outils </a:t>
            </a:r>
            <a:r>
              <a:rPr lang="fr-FR" sz="2400" b="1" dirty="0"/>
              <a:t>d’observation : </a:t>
            </a:r>
            <a:r>
              <a:rPr lang="fr-FR" sz="2400" b="1" dirty="0" smtClean="0"/>
              <a:t>journal de référence et journal </a:t>
            </a:r>
            <a:r>
              <a:rPr lang="fr-FR" sz="2400" b="1" dirty="0"/>
              <a:t>de </a:t>
            </a:r>
            <a:r>
              <a:rPr lang="fr-FR" sz="2400" b="1" dirty="0" smtClean="0"/>
              <a:t>suivi</a:t>
            </a:r>
            <a:endParaRPr lang="fr-FR" sz="1800" dirty="0"/>
          </a:p>
          <a:p>
            <a:pPr lvl="1">
              <a:lnSpc>
                <a:spcPct val="150000"/>
              </a:lnSpc>
            </a:pPr>
            <a:r>
              <a:rPr lang="fr-FR" sz="2400" b="1" dirty="0"/>
              <a:t>3</a:t>
            </a:r>
            <a:r>
              <a:rPr lang="fr-FR" sz="2400" b="1" dirty="0" smtClean="0"/>
              <a:t>. </a:t>
            </a:r>
            <a:r>
              <a:rPr lang="fr-FR" sz="2400" b="1" dirty="0"/>
              <a:t>Travail en ateliers : choix des objets évaluatifs par </a:t>
            </a:r>
            <a:r>
              <a:rPr lang="fr-FR" sz="2400" b="1" dirty="0" smtClean="0"/>
              <a:t>site</a:t>
            </a:r>
            <a:endParaRPr lang="fr-FR" sz="1800" b="1" dirty="0">
              <a:solidFill>
                <a:srgbClr val="FF0000"/>
              </a:solidFill>
            </a:endParaRPr>
          </a:p>
          <a:p>
            <a:pPr lvl="1">
              <a:lnSpc>
                <a:spcPct val="150000"/>
              </a:lnSpc>
            </a:pPr>
            <a:r>
              <a:rPr lang="fr-FR" sz="2400" b="1" dirty="0"/>
              <a:t>4</a:t>
            </a:r>
            <a:r>
              <a:rPr lang="fr-FR" sz="2400" b="1" dirty="0" smtClean="0"/>
              <a:t>. </a:t>
            </a:r>
            <a:r>
              <a:rPr lang="fr-FR" sz="2400" b="1" dirty="0" smtClean="0"/>
              <a:t>Synthèse des ateliers et </a:t>
            </a:r>
            <a:r>
              <a:rPr lang="fr-FR" sz="2400" b="1" dirty="0"/>
              <a:t>organisation de la phase </a:t>
            </a:r>
            <a:r>
              <a:rPr lang="fr-FR" sz="2400" b="1" dirty="0" smtClean="0"/>
              <a:t>2</a:t>
            </a:r>
            <a:endParaRPr lang="fr-FR" sz="1800" b="1" dirty="0">
              <a:solidFill>
                <a:srgbClr val="FF0000"/>
              </a:solidFill>
            </a:endParaRPr>
          </a:p>
        </p:txBody>
      </p:sp>
    </p:spTree>
    <p:extLst>
      <p:ext uri="{BB962C8B-B14F-4D97-AF65-F5344CB8AC3E}">
        <p14:creationId xmlns:p14="http://schemas.microsoft.com/office/powerpoint/2010/main" val="24760743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lvl="0" algn="l"/>
            <a:r>
              <a:rPr lang="fr-FR" sz="3200" dirty="0" smtClean="0"/>
              <a:t>Le journal de référence</a:t>
            </a:r>
            <a:endParaRPr lang="fr-FR" sz="3200" dirty="0"/>
          </a:p>
        </p:txBody>
      </p:sp>
      <p:sp>
        <p:nvSpPr>
          <p:cNvPr id="4" name="Espace réservé du contenu 3"/>
          <p:cNvSpPr>
            <a:spLocks noGrp="1"/>
          </p:cNvSpPr>
          <p:nvPr>
            <p:ph idx="1"/>
          </p:nvPr>
        </p:nvSpPr>
        <p:spPr>
          <a:xfrm>
            <a:off x="395536" y="1124744"/>
            <a:ext cx="8229600" cy="4525963"/>
          </a:xfrm>
        </p:spPr>
        <p:txBody>
          <a:bodyPr>
            <a:normAutofit fontScale="77500" lnSpcReduction="20000"/>
          </a:bodyPr>
          <a:lstStyle/>
          <a:p>
            <a:r>
              <a:rPr lang="fr-FR" sz="3100" dirty="0" smtClean="0"/>
              <a:t>Objectif</a:t>
            </a:r>
            <a:endParaRPr lang="fr-FR" sz="3100" dirty="0" smtClean="0"/>
          </a:p>
          <a:p>
            <a:pPr lvl="1"/>
            <a:r>
              <a:rPr lang="fr-FR" dirty="0" smtClean="0"/>
              <a:t>Formaliser et partager l’état des lieux des différents projets et objectifs éducatifs visant les enfants à l’échelle d’une école / quartier</a:t>
            </a:r>
          </a:p>
          <a:p>
            <a:pPr lvl="1"/>
            <a:r>
              <a:rPr lang="fr-FR" dirty="0" smtClean="0"/>
              <a:t>Identifier les projets et axes de travail convergents</a:t>
            </a:r>
          </a:p>
          <a:p>
            <a:pPr lvl="1"/>
            <a:r>
              <a:rPr lang="fr-FR" dirty="0" smtClean="0"/>
              <a:t>Définir les objets de suivi dans le cadre de l’évaluation, en lien avec les problématiques évaluatives proposées</a:t>
            </a:r>
          </a:p>
          <a:p>
            <a:pPr lvl="1"/>
            <a:endParaRPr lang="fr-FR" dirty="0"/>
          </a:p>
          <a:p>
            <a:r>
              <a:rPr lang="fr-FR" sz="3100" dirty="0" smtClean="0"/>
              <a:t>Mode d’emploi </a:t>
            </a:r>
            <a:r>
              <a:rPr lang="fr-FR" sz="3100" dirty="0" smtClean="0"/>
              <a:t>: à </a:t>
            </a:r>
            <a:r>
              <a:rPr lang="fr-FR" sz="3100" dirty="0" smtClean="0"/>
              <a:t>remplir par le groupe de suivi </a:t>
            </a:r>
            <a:r>
              <a:rPr lang="fr-FR" sz="3100" dirty="0" smtClean="0"/>
              <a:t>local : </a:t>
            </a:r>
            <a:endParaRPr lang="fr-FR" sz="3100" dirty="0" smtClean="0"/>
          </a:p>
          <a:p>
            <a:pPr lvl="1"/>
            <a:r>
              <a:rPr lang="fr-FR" dirty="0" smtClean="0"/>
              <a:t>Phase 1 ce jour en atelier : croiser projets d’école et d’animation, prédéfinir des objets de suivi partagé</a:t>
            </a:r>
          </a:p>
          <a:p>
            <a:pPr lvl="1"/>
            <a:r>
              <a:rPr lang="fr-FR" dirty="0" smtClean="0"/>
              <a:t>Phase 2 en autonomie dans les 15 jours : finaliser l’analyse des projets existants et le choix des objets de suivi en coordination avec les partenaires locaux</a:t>
            </a:r>
          </a:p>
        </p:txBody>
      </p:sp>
    </p:spTree>
    <p:extLst>
      <p:ext uri="{BB962C8B-B14F-4D97-AF65-F5344CB8AC3E}">
        <p14:creationId xmlns:p14="http://schemas.microsoft.com/office/powerpoint/2010/main" val="21367597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lvl="0" algn="l"/>
            <a:r>
              <a:rPr lang="fr-FR" sz="3200" dirty="0" smtClean="0"/>
              <a:t>Le journal de suivi</a:t>
            </a:r>
            <a:endParaRPr lang="fr-FR" sz="3200" dirty="0"/>
          </a:p>
        </p:txBody>
      </p:sp>
      <p:sp>
        <p:nvSpPr>
          <p:cNvPr id="4" name="Espace réservé du contenu 3"/>
          <p:cNvSpPr>
            <a:spLocks noGrp="1"/>
          </p:cNvSpPr>
          <p:nvPr>
            <p:ph idx="1"/>
          </p:nvPr>
        </p:nvSpPr>
        <p:spPr>
          <a:xfrm>
            <a:off x="395536" y="1124744"/>
            <a:ext cx="8229600" cy="4525963"/>
          </a:xfrm>
        </p:spPr>
        <p:txBody>
          <a:bodyPr>
            <a:normAutofit/>
          </a:bodyPr>
          <a:lstStyle/>
          <a:p>
            <a:r>
              <a:rPr lang="fr-FR" sz="2400" dirty="0" smtClean="0"/>
              <a:t>Objectif</a:t>
            </a:r>
            <a:endParaRPr lang="fr-FR" sz="2400" dirty="0" smtClean="0"/>
          </a:p>
          <a:p>
            <a:pPr lvl="1"/>
            <a:r>
              <a:rPr lang="fr-FR" sz="2200" dirty="0" smtClean="0"/>
              <a:t>Fournir aux professionnels de terrain un outil commun simple de recueil d’informations (indicateurs et éléments d’analyse)</a:t>
            </a:r>
          </a:p>
          <a:p>
            <a:pPr lvl="1"/>
            <a:r>
              <a:rPr lang="fr-FR" sz="2200" dirty="0" smtClean="0"/>
              <a:t>Objectiver le lien entre les évolutions de pratiques mises en place et les résultats observables</a:t>
            </a:r>
          </a:p>
          <a:p>
            <a:pPr lvl="1"/>
            <a:endParaRPr lang="fr-FR" sz="2400" dirty="0"/>
          </a:p>
          <a:p>
            <a:r>
              <a:rPr lang="fr-FR" sz="2400" dirty="0"/>
              <a:t>M</a:t>
            </a:r>
            <a:r>
              <a:rPr lang="fr-FR" sz="2400" dirty="0" smtClean="0"/>
              <a:t>ode d’emploi</a:t>
            </a:r>
            <a:endParaRPr lang="fr-FR" sz="2400" dirty="0" smtClean="0"/>
          </a:p>
          <a:p>
            <a:pPr lvl="1"/>
            <a:r>
              <a:rPr lang="fr-FR" sz="2200" dirty="0"/>
              <a:t>A </a:t>
            </a:r>
            <a:r>
              <a:rPr lang="fr-FR" sz="2200" dirty="0" smtClean="0"/>
              <a:t>commencer à remplir </a:t>
            </a:r>
            <a:r>
              <a:rPr lang="fr-FR" sz="2200" dirty="0"/>
              <a:t>par le groupe de suivi </a:t>
            </a:r>
            <a:r>
              <a:rPr lang="fr-FR" sz="2200" dirty="0" smtClean="0"/>
              <a:t>local ce jour</a:t>
            </a:r>
            <a:endParaRPr lang="fr-FR" sz="2200" dirty="0"/>
          </a:p>
          <a:p>
            <a:pPr lvl="1"/>
            <a:r>
              <a:rPr lang="fr-FR" sz="2200" dirty="0"/>
              <a:t>A communiquer périodiquement au comité technique et à </a:t>
            </a:r>
            <a:r>
              <a:rPr lang="fr-FR" sz="2200" dirty="0" err="1"/>
              <a:t>Poloc</a:t>
            </a:r>
            <a:r>
              <a:rPr lang="fr-FR" sz="2200" dirty="0"/>
              <a:t> pour consolidation de l’analyse</a:t>
            </a:r>
          </a:p>
        </p:txBody>
      </p:sp>
    </p:spTree>
    <p:extLst>
      <p:ext uri="{BB962C8B-B14F-4D97-AF65-F5344CB8AC3E}">
        <p14:creationId xmlns:p14="http://schemas.microsoft.com/office/powerpoint/2010/main" val="27266035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lvl="0" algn="l"/>
            <a:r>
              <a:rPr lang="fr-FR" sz="3200" dirty="0" smtClean="0"/>
              <a:t>Ateliers : construction de l’évaluation par site</a:t>
            </a:r>
            <a:endParaRPr lang="fr-FR" sz="3200" dirty="0"/>
          </a:p>
        </p:txBody>
      </p:sp>
      <p:sp>
        <p:nvSpPr>
          <p:cNvPr id="4" name="Espace réservé du contenu 3"/>
          <p:cNvSpPr>
            <a:spLocks noGrp="1"/>
          </p:cNvSpPr>
          <p:nvPr>
            <p:ph idx="1"/>
          </p:nvPr>
        </p:nvSpPr>
        <p:spPr>
          <a:xfrm>
            <a:off x="457200" y="1268760"/>
            <a:ext cx="8229600" cy="5328592"/>
          </a:xfrm>
        </p:spPr>
        <p:txBody>
          <a:bodyPr>
            <a:normAutofit/>
          </a:bodyPr>
          <a:lstStyle/>
          <a:p>
            <a:r>
              <a:rPr lang="fr-FR" sz="2000" dirty="0" smtClean="0"/>
              <a:t>Travail en sous-groupe de 14h30 à 15h45</a:t>
            </a:r>
          </a:p>
          <a:p>
            <a:endParaRPr lang="fr-FR" sz="400" dirty="0" smtClean="0"/>
          </a:p>
          <a:p>
            <a:endParaRPr lang="fr-FR" sz="400" dirty="0" smtClean="0"/>
          </a:p>
          <a:p>
            <a:r>
              <a:rPr lang="fr-FR" sz="2000" dirty="0" smtClean="0"/>
              <a:t>Objectif : définir conjointement à l’échelle de chaque école …</a:t>
            </a:r>
          </a:p>
          <a:p>
            <a:pPr lvl="1"/>
            <a:r>
              <a:rPr lang="fr-FR" sz="2000" dirty="0" smtClean="0"/>
              <a:t>le ou les objets d’évaluation choisis, en référence aux problématiques présentées</a:t>
            </a:r>
          </a:p>
          <a:p>
            <a:pPr lvl="1"/>
            <a:r>
              <a:rPr lang="fr-FR" sz="2000" dirty="0" smtClean="0"/>
              <a:t>les modalités précises de travail sur les mois à venir </a:t>
            </a:r>
          </a:p>
          <a:p>
            <a:pPr lvl="1"/>
            <a:endParaRPr lang="fr-FR" sz="400" dirty="0" smtClean="0"/>
          </a:p>
          <a:p>
            <a:pPr lvl="1"/>
            <a:endParaRPr lang="fr-FR" sz="400" dirty="0"/>
          </a:p>
          <a:p>
            <a:r>
              <a:rPr lang="fr-FR" sz="2000" dirty="0" smtClean="0"/>
              <a:t>Méthode : </a:t>
            </a:r>
          </a:p>
          <a:p>
            <a:pPr lvl="1"/>
            <a:r>
              <a:rPr lang="fr-FR" sz="2000" dirty="0"/>
              <a:t>P</a:t>
            </a:r>
            <a:r>
              <a:rPr lang="fr-FR" sz="2000" dirty="0" smtClean="0"/>
              <a:t>résentation des projets respectifs (école, animation, associatif…) et renseignement du journal de référence</a:t>
            </a:r>
            <a:endParaRPr lang="fr-FR" sz="2000" dirty="0"/>
          </a:p>
          <a:p>
            <a:pPr lvl="1"/>
            <a:r>
              <a:rPr lang="fr-FR" sz="2000" dirty="0" smtClean="0"/>
              <a:t>Croisement avec les problématiques évaluatives du PEDT</a:t>
            </a:r>
          </a:p>
          <a:p>
            <a:pPr lvl="1"/>
            <a:r>
              <a:rPr lang="fr-FR" sz="2000" dirty="0" smtClean="0"/>
              <a:t>Choix et formulation du ou des objets évaluatifs </a:t>
            </a:r>
            <a:r>
              <a:rPr lang="fr-FR" sz="2000" dirty="0" smtClean="0"/>
              <a:t>(1 à 2 </a:t>
            </a:r>
            <a:r>
              <a:rPr lang="fr-FR" sz="2000" dirty="0" smtClean="0"/>
              <a:t>maximum) </a:t>
            </a:r>
          </a:p>
          <a:p>
            <a:pPr lvl="1"/>
            <a:r>
              <a:rPr lang="fr-FR" sz="2000" dirty="0" smtClean="0"/>
              <a:t>Formulation du changement recherché et des indicateurs de progrès</a:t>
            </a:r>
          </a:p>
          <a:p>
            <a:pPr lvl="1"/>
            <a:r>
              <a:rPr lang="fr-FR" sz="2000" dirty="0" smtClean="0"/>
              <a:t>Définition des modalités de travail : calendrier, acteurs associés…</a:t>
            </a:r>
            <a:endParaRPr lang="fr-FR" sz="2000" dirty="0"/>
          </a:p>
        </p:txBody>
      </p:sp>
    </p:spTree>
    <p:extLst>
      <p:ext uri="{BB962C8B-B14F-4D97-AF65-F5344CB8AC3E}">
        <p14:creationId xmlns:p14="http://schemas.microsoft.com/office/powerpoint/2010/main" val="6608221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lvl="0" algn="l"/>
            <a:r>
              <a:rPr lang="fr-FR" sz="3200" dirty="0" smtClean="0"/>
              <a:t>Suite des travaux : organisation de la phase 2</a:t>
            </a:r>
            <a:endParaRPr lang="fr-FR" sz="3200" dirty="0"/>
          </a:p>
        </p:txBody>
      </p:sp>
      <p:sp>
        <p:nvSpPr>
          <p:cNvPr id="4" name="Espace réservé du contenu 3"/>
          <p:cNvSpPr>
            <a:spLocks noGrp="1"/>
          </p:cNvSpPr>
          <p:nvPr>
            <p:ph idx="1"/>
          </p:nvPr>
        </p:nvSpPr>
        <p:spPr>
          <a:xfrm>
            <a:off x="457200" y="1268760"/>
            <a:ext cx="8229600" cy="4857403"/>
          </a:xfrm>
        </p:spPr>
        <p:txBody>
          <a:bodyPr>
            <a:normAutofit fontScale="70000" lnSpcReduction="20000"/>
          </a:bodyPr>
          <a:lstStyle/>
          <a:p>
            <a:pPr>
              <a:lnSpc>
                <a:spcPct val="150000"/>
              </a:lnSpc>
            </a:pPr>
            <a:r>
              <a:rPr lang="fr-FR" sz="2600" dirty="0" smtClean="0"/>
              <a:t>Retour sur les modalités de pilotage </a:t>
            </a:r>
          </a:p>
          <a:p>
            <a:pPr lvl="1">
              <a:lnSpc>
                <a:spcPct val="150000"/>
              </a:lnSpc>
            </a:pPr>
            <a:r>
              <a:rPr lang="fr-FR" sz="2600" dirty="0" smtClean="0"/>
              <a:t>Remontée </a:t>
            </a:r>
            <a:r>
              <a:rPr lang="fr-FR" sz="2600" dirty="0" smtClean="0"/>
              <a:t>tous les deux mois </a:t>
            </a:r>
            <a:r>
              <a:rPr lang="fr-FR" sz="2600" dirty="0" smtClean="0"/>
              <a:t>des </a:t>
            </a:r>
            <a:r>
              <a:rPr lang="fr-FR" sz="2600" dirty="0" smtClean="0"/>
              <a:t>journaux de suivi </a:t>
            </a:r>
            <a:r>
              <a:rPr lang="fr-FR" sz="2600" dirty="0" smtClean="0"/>
              <a:t>au comité </a:t>
            </a:r>
            <a:r>
              <a:rPr lang="fr-FR" sz="2600" dirty="0" smtClean="0"/>
              <a:t>technique et à </a:t>
            </a:r>
            <a:r>
              <a:rPr lang="fr-FR" sz="2600" dirty="0" err="1"/>
              <a:t>Poloc</a:t>
            </a:r>
            <a:r>
              <a:rPr lang="fr-FR" sz="2600" dirty="0"/>
              <a:t> </a:t>
            </a:r>
            <a:r>
              <a:rPr lang="fr-FR" sz="2600" dirty="0" smtClean="0"/>
              <a:t>(interlocuteurs ci-dessous)</a:t>
            </a:r>
            <a:endParaRPr lang="fr-FR" sz="2600" dirty="0" smtClean="0"/>
          </a:p>
          <a:p>
            <a:pPr lvl="1">
              <a:lnSpc>
                <a:spcPct val="150000"/>
              </a:lnSpc>
            </a:pPr>
            <a:r>
              <a:rPr lang="fr-FR" sz="2600" dirty="0" smtClean="0"/>
              <a:t>Vos interlocuteurs pour toute question : </a:t>
            </a:r>
          </a:p>
          <a:p>
            <a:pPr lvl="2">
              <a:lnSpc>
                <a:spcPct val="150000"/>
              </a:lnSpc>
            </a:pPr>
            <a:r>
              <a:rPr lang="fr-FR" sz="2200" dirty="0" smtClean="0"/>
              <a:t>Ville </a:t>
            </a:r>
            <a:r>
              <a:rPr lang="fr-FR" sz="2200" dirty="0" smtClean="0"/>
              <a:t>: Boris </a:t>
            </a:r>
            <a:r>
              <a:rPr lang="fr-FR" sz="2200" dirty="0" err="1" smtClean="0"/>
              <a:t>Solodki</a:t>
            </a:r>
            <a:r>
              <a:rPr lang="fr-FR" sz="2200" dirty="0" smtClean="0"/>
              <a:t> </a:t>
            </a:r>
            <a:r>
              <a:rPr lang="fr-FR" sz="2100" dirty="0" smtClean="0">
                <a:hlinkClick r:id="rId2"/>
              </a:rPr>
              <a:t>bsolodki@ville-clerm</a:t>
            </a:r>
            <a:r>
              <a:rPr lang="fr-FR" sz="2200" dirty="0" smtClean="0">
                <a:hlinkClick r:id="rId2"/>
              </a:rPr>
              <a:t>ont-ferrand.fr</a:t>
            </a:r>
            <a:r>
              <a:rPr lang="fr-FR" sz="2200" dirty="0" smtClean="0"/>
              <a:t>  et </a:t>
            </a:r>
            <a:r>
              <a:rPr lang="fr-FR" sz="2200" dirty="0" smtClean="0"/>
              <a:t>Amine </a:t>
            </a:r>
            <a:r>
              <a:rPr lang="fr-FR" sz="2200" dirty="0" err="1" smtClean="0"/>
              <a:t>Fatih</a:t>
            </a:r>
            <a:r>
              <a:rPr lang="fr-FR" sz="2200" dirty="0"/>
              <a:t> </a:t>
            </a:r>
            <a:r>
              <a:rPr lang="fr-FR" sz="2200" dirty="0" smtClean="0">
                <a:hlinkClick r:id="rId2"/>
              </a:rPr>
              <a:t>afatih@ville-clermont-ferrand.fr</a:t>
            </a:r>
            <a:r>
              <a:rPr lang="fr-FR" sz="2200" dirty="0" smtClean="0"/>
              <a:t> </a:t>
            </a:r>
            <a:endParaRPr lang="fr-FR" sz="2200" b="1" dirty="0" smtClean="0">
              <a:solidFill>
                <a:srgbClr val="FF0000"/>
              </a:solidFill>
            </a:endParaRPr>
          </a:p>
          <a:p>
            <a:pPr lvl="2">
              <a:lnSpc>
                <a:spcPct val="150000"/>
              </a:lnSpc>
            </a:pPr>
            <a:r>
              <a:rPr lang="fr-FR" sz="2200" dirty="0" smtClean="0"/>
              <a:t>Education nationale : </a:t>
            </a:r>
            <a:r>
              <a:rPr lang="fr-FR" sz="2200" dirty="0"/>
              <a:t>Bruno </a:t>
            </a:r>
            <a:r>
              <a:rPr lang="fr-FR" sz="2200" dirty="0" err="1"/>
              <a:t>Bénazech</a:t>
            </a:r>
            <a:r>
              <a:rPr lang="fr-FR" sz="2200" dirty="0"/>
              <a:t> </a:t>
            </a:r>
            <a:r>
              <a:rPr lang="fr-FR" sz="2200" dirty="0" smtClean="0">
                <a:hlinkClick r:id="rId3"/>
              </a:rPr>
              <a:t>bruno.benazech@ac-clermont.fr</a:t>
            </a:r>
            <a:r>
              <a:rPr lang="fr-FR" sz="2200" dirty="0" smtClean="0"/>
              <a:t> </a:t>
            </a:r>
            <a:endParaRPr lang="fr-FR" sz="2200" dirty="0"/>
          </a:p>
          <a:p>
            <a:pPr lvl="2">
              <a:lnSpc>
                <a:spcPct val="150000"/>
              </a:lnSpc>
            </a:pPr>
            <a:r>
              <a:rPr lang="fr-FR" sz="2200" dirty="0" err="1" smtClean="0"/>
              <a:t>Poloc</a:t>
            </a:r>
            <a:r>
              <a:rPr lang="fr-FR" sz="2200" dirty="0" smtClean="0"/>
              <a:t> : </a:t>
            </a:r>
            <a:r>
              <a:rPr lang="fr-FR" sz="2200" dirty="0" smtClean="0">
                <a:hlinkClick r:id="rId4"/>
              </a:rPr>
              <a:t>yves.fournel@ens-lyon.fr</a:t>
            </a:r>
            <a:r>
              <a:rPr lang="fr-FR" sz="2200" dirty="0" smtClean="0"/>
              <a:t> / </a:t>
            </a:r>
            <a:r>
              <a:rPr lang="fr-FR" sz="2200" dirty="0" smtClean="0">
                <a:hlinkClick r:id="rId5"/>
              </a:rPr>
              <a:t>edwige.coureau-falquerho@ens-lyon.fr</a:t>
            </a:r>
            <a:endParaRPr lang="fr-FR" sz="2200" dirty="0"/>
          </a:p>
          <a:p>
            <a:pPr>
              <a:lnSpc>
                <a:spcPct val="150000"/>
              </a:lnSpc>
            </a:pPr>
            <a:endParaRPr lang="fr-FR" sz="2600" dirty="0" smtClean="0"/>
          </a:p>
          <a:p>
            <a:pPr>
              <a:lnSpc>
                <a:spcPct val="150000"/>
              </a:lnSpc>
            </a:pPr>
            <a:r>
              <a:rPr lang="fr-FR" sz="2600" dirty="0" smtClean="0"/>
              <a:t>Calendrier prévisionnel phase 2</a:t>
            </a:r>
          </a:p>
          <a:p>
            <a:pPr lvl="1">
              <a:lnSpc>
                <a:spcPct val="150000"/>
              </a:lnSpc>
            </a:pPr>
            <a:r>
              <a:rPr lang="fr-FR" sz="2600" dirty="0" smtClean="0"/>
              <a:t>Comités techniques de suivi les…</a:t>
            </a:r>
          </a:p>
          <a:p>
            <a:pPr lvl="1">
              <a:lnSpc>
                <a:spcPct val="150000"/>
              </a:lnSpc>
            </a:pPr>
            <a:r>
              <a:rPr lang="fr-FR" sz="2600" dirty="0" smtClean="0"/>
              <a:t>Comité partenarial vers le…</a:t>
            </a:r>
            <a:endParaRPr lang="fr-FR" sz="2600" dirty="0" smtClean="0"/>
          </a:p>
        </p:txBody>
      </p:sp>
    </p:spTree>
    <p:extLst>
      <p:ext uri="{BB962C8B-B14F-4D97-AF65-F5344CB8AC3E}">
        <p14:creationId xmlns:p14="http://schemas.microsoft.com/office/powerpoint/2010/main" val="1770135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txBody>
          <a:bodyPr>
            <a:normAutofit/>
          </a:bodyPr>
          <a:lstStyle/>
          <a:p>
            <a:pPr lvl="0" algn="l"/>
            <a:r>
              <a:rPr lang="fr-FR" sz="2800" dirty="0" smtClean="0"/>
              <a:t>De quoi parle-t-on ? </a:t>
            </a:r>
            <a:endParaRPr lang="fr-FR" sz="2800" dirty="0"/>
          </a:p>
        </p:txBody>
      </p:sp>
      <p:sp>
        <p:nvSpPr>
          <p:cNvPr id="3" name="Espace réservé du contenu 2"/>
          <p:cNvSpPr>
            <a:spLocks noGrp="1"/>
          </p:cNvSpPr>
          <p:nvPr>
            <p:ph idx="1"/>
          </p:nvPr>
        </p:nvSpPr>
        <p:spPr>
          <a:xfrm>
            <a:off x="457200" y="2420888"/>
            <a:ext cx="8229600" cy="3528392"/>
          </a:xfrm>
        </p:spPr>
        <p:txBody>
          <a:bodyPr>
            <a:noAutofit/>
          </a:bodyPr>
          <a:lstStyle/>
          <a:p>
            <a:pPr>
              <a:lnSpc>
                <a:spcPct val="200000"/>
              </a:lnSpc>
            </a:pPr>
            <a:r>
              <a:rPr lang="fr-FR" sz="3200" dirty="0" smtClean="0"/>
              <a:t>Qu’est-ce qu’un PEDT pour vous aujourd’hui ?...</a:t>
            </a:r>
          </a:p>
        </p:txBody>
      </p:sp>
    </p:spTree>
    <p:extLst>
      <p:ext uri="{BB962C8B-B14F-4D97-AF65-F5344CB8AC3E}">
        <p14:creationId xmlns:p14="http://schemas.microsoft.com/office/powerpoint/2010/main" val="4228934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txBody>
          <a:bodyPr>
            <a:normAutofit/>
          </a:bodyPr>
          <a:lstStyle/>
          <a:p>
            <a:pPr lvl="0" algn="l"/>
            <a:r>
              <a:rPr lang="fr-FR" sz="2800" dirty="0" smtClean="0"/>
              <a:t>Le cadre réglementaire</a:t>
            </a:r>
            <a:endParaRPr lang="fr-FR" sz="2800" dirty="0"/>
          </a:p>
        </p:txBody>
      </p:sp>
      <p:sp>
        <p:nvSpPr>
          <p:cNvPr id="3" name="Espace réservé du contenu 2"/>
          <p:cNvSpPr>
            <a:spLocks noGrp="1"/>
          </p:cNvSpPr>
          <p:nvPr>
            <p:ph idx="1"/>
          </p:nvPr>
        </p:nvSpPr>
        <p:spPr>
          <a:xfrm>
            <a:off x="457200" y="1196753"/>
            <a:ext cx="8229600" cy="4752528"/>
          </a:xfrm>
        </p:spPr>
        <p:txBody>
          <a:bodyPr>
            <a:noAutofit/>
          </a:bodyPr>
          <a:lstStyle/>
          <a:p>
            <a:r>
              <a:rPr lang="fr-FR" sz="2000" dirty="0" smtClean="0"/>
              <a:t>Le </a:t>
            </a:r>
            <a:r>
              <a:rPr lang="fr-FR" sz="2000" dirty="0"/>
              <a:t>projet éducatif territorial (PEDT) est mentionné à l'</a:t>
            </a:r>
            <a:r>
              <a:rPr lang="fr-FR" sz="2000" u="sng" dirty="0">
                <a:hlinkClick r:id="rId2" tooltip="Le site Légifrance"/>
              </a:rPr>
              <a:t>article L. 551-1 du Code de l'éducation</a:t>
            </a:r>
            <a:r>
              <a:rPr lang="fr-FR" sz="2000" dirty="0"/>
              <a:t>. </a:t>
            </a:r>
            <a:endParaRPr lang="fr-FR" sz="2000" dirty="0" smtClean="0"/>
          </a:p>
          <a:p>
            <a:endParaRPr lang="fr-FR" sz="2000" i="1" dirty="0"/>
          </a:p>
          <a:p>
            <a:pPr marL="457200" indent="-457200">
              <a:buFontTx/>
              <a:buChar char="-"/>
            </a:pPr>
            <a:r>
              <a:rPr lang="fr-FR" sz="2000" dirty="0"/>
              <a:t>Proposer à chaque enfant </a:t>
            </a:r>
            <a:r>
              <a:rPr lang="fr-FR" sz="2000" u="sng" dirty="0"/>
              <a:t>un parcours éducatif cohérent et de qualité avant, pendant et après l'école</a:t>
            </a:r>
            <a:r>
              <a:rPr lang="fr-FR" sz="2000" dirty="0"/>
              <a:t>, </a:t>
            </a:r>
          </a:p>
          <a:p>
            <a:pPr marL="457200" indent="-457200">
              <a:buFontTx/>
              <a:buChar char="-"/>
            </a:pPr>
            <a:r>
              <a:rPr lang="fr-FR" sz="2000" dirty="0"/>
              <a:t>faire converger les contributions de chacun des acteurs du territoire </a:t>
            </a:r>
            <a:r>
              <a:rPr lang="fr-FR" sz="2000" u="sng" dirty="0"/>
              <a:t>au service de la complémentarité et de la continuité entre le temps scolaire et le temps périscolaire</a:t>
            </a:r>
            <a:r>
              <a:rPr lang="fr-FR" sz="2000" dirty="0"/>
              <a:t>, dans l'intérêt de l'enfant.</a:t>
            </a:r>
            <a:r>
              <a:rPr lang="fr-FR" sz="2000" i="1" dirty="0"/>
              <a:t> </a:t>
            </a:r>
          </a:p>
          <a:p>
            <a:pPr marL="457200" indent="-457200">
              <a:buFontTx/>
              <a:buChar char="-"/>
            </a:pPr>
            <a:r>
              <a:rPr lang="fr-FR" sz="2000" dirty="0"/>
              <a:t>Favoriser l'élaboration d'une offre nouvelle d'activités périscolaires, voire extrascolaires, ou permettre une meilleure mise en cohérence de l'offre existante, dans l'intérêt de l'enfant</a:t>
            </a:r>
            <a:r>
              <a:rPr lang="fr-FR" sz="2000" i="1" dirty="0" smtClean="0"/>
              <a:t>.</a:t>
            </a:r>
          </a:p>
          <a:p>
            <a:pPr marL="457200" indent="-457200">
              <a:buFontTx/>
              <a:buChar char="-"/>
            </a:pPr>
            <a:endParaRPr lang="fr-FR" sz="2000" i="1" dirty="0"/>
          </a:p>
          <a:p>
            <a:pPr marL="0" indent="0" algn="ctr">
              <a:buNone/>
            </a:pPr>
            <a:r>
              <a:rPr lang="fr-FR" sz="1600" i="1" u="sng" dirty="0" smtClean="0"/>
              <a:t>Cf</a:t>
            </a:r>
            <a:r>
              <a:rPr lang="fr-FR" sz="1600" i="1" u="sng" dirty="0"/>
              <a:t>. « Instruction pour la promotion de la généralisation des projets éducatifs territoriaux sur l'ensemble du territoire / circulaire n° 2014-184 du 19-12-2014 / MENESR - DGESCO B3-3 </a:t>
            </a:r>
            <a:r>
              <a:rPr lang="fr-FR" sz="1600" i="1" u="sng" dirty="0" smtClean="0"/>
              <a:t>»</a:t>
            </a:r>
            <a:endParaRPr lang="fr-FR" sz="1600" dirty="0"/>
          </a:p>
        </p:txBody>
      </p:sp>
    </p:spTree>
    <p:extLst>
      <p:ext uri="{BB962C8B-B14F-4D97-AF65-F5344CB8AC3E}">
        <p14:creationId xmlns:p14="http://schemas.microsoft.com/office/powerpoint/2010/main" val="3572123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txBody>
          <a:bodyPr>
            <a:normAutofit/>
          </a:bodyPr>
          <a:lstStyle/>
          <a:p>
            <a:pPr lvl="0" algn="l"/>
            <a:r>
              <a:rPr lang="fr-FR" sz="2800" dirty="0"/>
              <a:t>Le cadre </a:t>
            </a:r>
            <a:r>
              <a:rPr lang="fr-FR" sz="2800" dirty="0" smtClean="0"/>
              <a:t>réglementaire</a:t>
            </a:r>
            <a:endParaRPr lang="fr-FR" sz="2800" dirty="0"/>
          </a:p>
        </p:txBody>
      </p:sp>
      <p:sp>
        <p:nvSpPr>
          <p:cNvPr id="3" name="Espace réservé du contenu 2"/>
          <p:cNvSpPr>
            <a:spLocks noGrp="1"/>
          </p:cNvSpPr>
          <p:nvPr>
            <p:ph idx="1"/>
          </p:nvPr>
        </p:nvSpPr>
        <p:spPr>
          <a:xfrm>
            <a:off x="457200" y="1196753"/>
            <a:ext cx="8229600" cy="4752528"/>
          </a:xfrm>
        </p:spPr>
        <p:txBody>
          <a:bodyPr>
            <a:noAutofit/>
          </a:bodyPr>
          <a:lstStyle/>
          <a:p>
            <a:r>
              <a:rPr lang="fr-FR" sz="2000" dirty="0"/>
              <a:t>Un partenariat associant tous les acteurs pour suivre et évaluer la mise en œuvre du PEDT dans le temps avec </a:t>
            </a:r>
            <a:r>
              <a:rPr lang="fr-FR" sz="2000" u="sng" dirty="0"/>
              <a:t>un comité de pilotage local mis en place par la collectivité à son initiative</a:t>
            </a:r>
            <a:r>
              <a:rPr lang="fr-FR" sz="2000" u="sng" dirty="0" smtClean="0"/>
              <a:t>.</a:t>
            </a:r>
            <a:endParaRPr lang="fr-FR" sz="2000" u="sng" dirty="0"/>
          </a:p>
          <a:p>
            <a:pPr marL="0" indent="0">
              <a:buNone/>
            </a:pPr>
            <a:endParaRPr lang="fr-FR" sz="2000" u="sng" dirty="0"/>
          </a:p>
          <a:p>
            <a:r>
              <a:rPr lang="fr-FR" sz="2000" u="sng" dirty="0"/>
              <a:t>Rechercher la cohérence entre le programme d'activités périscolaires et les projets d'école sera </a:t>
            </a:r>
            <a:r>
              <a:rPr lang="fr-FR" sz="2000" u="sng" dirty="0" smtClean="0"/>
              <a:t>recherchée</a:t>
            </a:r>
          </a:p>
          <a:p>
            <a:endParaRPr lang="fr-FR" sz="2000" u="sng" dirty="0"/>
          </a:p>
          <a:p>
            <a:r>
              <a:rPr lang="fr-FR" sz="2000" u="sng" dirty="0"/>
              <a:t>Consulter les directeurs d'école lors de l'élaboration du PEDT. </a:t>
            </a:r>
          </a:p>
          <a:p>
            <a:endParaRPr lang="fr-FR" sz="2000" dirty="0" smtClean="0"/>
          </a:p>
          <a:p>
            <a:r>
              <a:rPr lang="fr-FR" sz="2000" dirty="0" smtClean="0"/>
              <a:t>En </a:t>
            </a:r>
            <a:r>
              <a:rPr lang="fr-FR" sz="2000" dirty="0"/>
              <a:t>outre, dans le cadre de l'élaboration du projet d'école à laquelle il est associé, </a:t>
            </a:r>
            <a:r>
              <a:rPr lang="fr-FR" sz="2000" u="sng" dirty="0"/>
              <a:t>le conseil d'école donne un avis sur le programme d'activités périscolaires,</a:t>
            </a:r>
            <a:r>
              <a:rPr lang="fr-FR" sz="2000" dirty="0"/>
              <a:t> comme le prévoit l'</a:t>
            </a:r>
            <a:r>
              <a:rPr lang="fr-FR" sz="2000" u="sng" dirty="0">
                <a:hlinkClick r:id="rId2" tooltip="Le site Légifrance"/>
              </a:rPr>
              <a:t>article D. 411-2 du Code de l'éducation</a:t>
            </a:r>
            <a:r>
              <a:rPr lang="fr-FR" sz="2000" dirty="0" smtClean="0"/>
              <a:t>.</a:t>
            </a:r>
            <a:endParaRPr lang="fr-FR" sz="2000" dirty="0"/>
          </a:p>
        </p:txBody>
      </p:sp>
    </p:spTree>
    <p:extLst>
      <p:ext uri="{BB962C8B-B14F-4D97-AF65-F5344CB8AC3E}">
        <p14:creationId xmlns:p14="http://schemas.microsoft.com/office/powerpoint/2010/main" val="205357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txBody>
          <a:bodyPr>
            <a:normAutofit/>
          </a:bodyPr>
          <a:lstStyle/>
          <a:p>
            <a:pPr lvl="0" algn="l"/>
            <a:r>
              <a:rPr lang="fr-FR" sz="2800" dirty="0"/>
              <a:t>Le cadre </a:t>
            </a:r>
            <a:r>
              <a:rPr lang="fr-FR" sz="2800" dirty="0" smtClean="0"/>
              <a:t>réglementaire</a:t>
            </a:r>
            <a:endParaRPr lang="fr-FR" sz="2800" dirty="0"/>
          </a:p>
        </p:txBody>
      </p:sp>
      <p:sp>
        <p:nvSpPr>
          <p:cNvPr id="3" name="Espace réservé du contenu 2"/>
          <p:cNvSpPr>
            <a:spLocks noGrp="1"/>
          </p:cNvSpPr>
          <p:nvPr>
            <p:ph idx="1"/>
          </p:nvPr>
        </p:nvSpPr>
        <p:spPr>
          <a:xfrm>
            <a:off x="457200" y="1196753"/>
            <a:ext cx="8229600" cy="4752528"/>
          </a:xfrm>
        </p:spPr>
        <p:txBody>
          <a:bodyPr>
            <a:noAutofit/>
          </a:bodyPr>
          <a:lstStyle/>
          <a:p>
            <a:r>
              <a:rPr lang="fr-FR" sz="2000" u="sng" dirty="0" smtClean="0"/>
              <a:t>Le </a:t>
            </a:r>
            <a:r>
              <a:rPr lang="fr-FR" sz="2000" u="sng" dirty="0"/>
              <a:t>comité de pilotage du PEDT</a:t>
            </a:r>
            <a:r>
              <a:rPr lang="fr-FR" sz="2000" dirty="0"/>
              <a:t>, prévu par l'</a:t>
            </a:r>
            <a:r>
              <a:rPr lang="fr-FR" sz="2000" u="sng" dirty="0">
                <a:hlinkClick r:id="rId2" tooltip="Le site Légifrance"/>
              </a:rPr>
              <a:t>article L. 551-1 du Code de l'éducation</a:t>
            </a:r>
            <a:r>
              <a:rPr lang="fr-FR" sz="2000" dirty="0"/>
              <a:t>, réunit sous la présidence du maire ou du président de l'EPCI compétent l'ensemble des acteurs contribuant au PEDT. Des représentants des parents d'élèves aux conseils d'école en sont membres</a:t>
            </a:r>
            <a:r>
              <a:rPr lang="fr-FR" sz="2000" dirty="0" smtClean="0"/>
              <a:t>.</a:t>
            </a:r>
          </a:p>
          <a:p>
            <a:endParaRPr lang="fr-FR" sz="2000" dirty="0"/>
          </a:p>
          <a:p>
            <a:r>
              <a:rPr lang="fr-FR" sz="2000" dirty="0" smtClean="0"/>
              <a:t>Fonctions : </a:t>
            </a:r>
          </a:p>
          <a:p>
            <a:endParaRPr lang="fr-FR" sz="2000" dirty="0"/>
          </a:p>
          <a:p>
            <a:pPr marL="727075" indent="-727075">
              <a:buFont typeface="Wingdings" panose="05000000000000000000" pitchFamily="2" charset="2"/>
              <a:buChar char="Ø"/>
            </a:pPr>
            <a:r>
              <a:rPr lang="fr-FR" sz="2000" dirty="0"/>
              <a:t>Recenser et mobiliser les ressources locales.</a:t>
            </a:r>
          </a:p>
          <a:p>
            <a:pPr marL="727075" indent="-727075">
              <a:buFont typeface="Wingdings" panose="05000000000000000000" pitchFamily="2" charset="2"/>
              <a:buChar char="Ø"/>
            </a:pPr>
            <a:r>
              <a:rPr lang="fr-FR" sz="2000" dirty="0"/>
              <a:t>Apporter un appui à la commune pour construire un programme en recherchant la cohérence et la complémentarité des actions. </a:t>
            </a:r>
          </a:p>
          <a:p>
            <a:pPr marL="727075" indent="-727075">
              <a:buFont typeface="Wingdings" panose="05000000000000000000" pitchFamily="2" charset="2"/>
              <a:buChar char="Ø"/>
            </a:pPr>
            <a:r>
              <a:rPr lang="fr-FR" sz="2000" dirty="0"/>
              <a:t>Assurer le suivi régulier de la mise en œuvre de la convention et son évaluation</a:t>
            </a:r>
            <a:r>
              <a:rPr lang="fr-FR" sz="2000" dirty="0" smtClean="0"/>
              <a:t>.</a:t>
            </a:r>
            <a:endParaRPr lang="fr-FR" sz="2000" dirty="0"/>
          </a:p>
        </p:txBody>
      </p:sp>
    </p:spTree>
    <p:extLst>
      <p:ext uri="{BB962C8B-B14F-4D97-AF65-F5344CB8AC3E}">
        <p14:creationId xmlns:p14="http://schemas.microsoft.com/office/powerpoint/2010/main" val="368791645"/>
      </p:ext>
    </p:extLst>
  </p:cSld>
  <p:clrMapOvr>
    <a:masterClrMapping/>
  </p:clrMapOvr>
</p:sld>
</file>

<file path=ppt/theme/theme1.xml><?xml version="1.0" encoding="utf-8"?>
<a:theme xmlns:a="http://schemas.openxmlformats.org/drawingml/2006/main" name="masque-ife-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masque-ife-2015</Template>
  <TotalTime>1084</TotalTime>
  <Words>4267</Words>
  <Application>Microsoft Office PowerPoint</Application>
  <PresentationFormat>Affichage à l'écran (4:3)</PresentationFormat>
  <Paragraphs>485</Paragraphs>
  <Slides>57</Slides>
  <Notes>0</Notes>
  <HiddenSlides>0</HiddenSlides>
  <MMClips>0</MMClips>
  <ScaleCrop>false</ScaleCrop>
  <HeadingPairs>
    <vt:vector size="4" baseType="variant">
      <vt:variant>
        <vt:lpstr>Thème</vt:lpstr>
      </vt:variant>
      <vt:variant>
        <vt:i4>1</vt:i4>
      </vt:variant>
      <vt:variant>
        <vt:lpstr>Titres des diapositives</vt:lpstr>
      </vt:variant>
      <vt:variant>
        <vt:i4>57</vt:i4>
      </vt:variant>
    </vt:vector>
  </HeadingPairs>
  <TitlesOfParts>
    <vt:vector size="58" baseType="lpstr">
      <vt:lpstr>masque-ife-2015</vt:lpstr>
      <vt:lpstr>Evaluation du Projet Educatif de la ville de Clermont-Ferrand</vt:lpstr>
      <vt:lpstr>Présentation des participants </vt:lpstr>
      <vt:lpstr>Programme</vt:lpstr>
      <vt:lpstr>Présentation PowerPoint</vt:lpstr>
      <vt:lpstr>1. Cadre et actualité des PEDT </vt:lpstr>
      <vt:lpstr>De quoi parle-t-on ? </vt:lpstr>
      <vt:lpstr>Le cadre réglementaire</vt:lpstr>
      <vt:lpstr>Le cadre réglementaire</vt:lpstr>
      <vt:lpstr>Le cadre réglementaire</vt:lpstr>
      <vt:lpstr>Le cadre réglementaire</vt:lpstr>
      <vt:lpstr>Le cadre réglementaire</vt:lpstr>
      <vt:lpstr>Le cadre réglementaire</vt:lpstr>
      <vt:lpstr>Le cadre réglementaire</vt:lpstr>
      <vt:lpstr>Bref rappel : historique des PEDT / relations école et territoires</vt:lpstr>
      <vt:lpstr>Le contexte actuel</vt:lpstr>
      <vt:lpstr>Le contexte actuel</vt:lpstr>
      <vt:lpstr>Les principaux défis et fragilités des PEDT à ce jour</vt:lpstr>
      <vt:lpstr>2. Pourquoi évaluer un PEDT ?</vt:lpstr>
      <vt:lpstr>Evaluer un PEDT…</vt:lpstr>
      <vt:lpstr>L’évaluation des PEDT : où en sommes-nous à ce jour ?</vt:lpstr>
      <vt:lpstr>L’évaluation locale d’un PEDT : enjeux majeurs</vt:lpstr>
      <vt:lpstr>L’évaluation locale d’un PEDT : des limites à garder en tête</vt:lpstr>
      <vt:lpstr>L’évaluation locale d’un PEDT : les principaux résultats que l’on est en droit d’attendre</vt:lpstr>
      <vt:lpstr>Une évaluation participative et formative</vt:lpstr>
      <vt:lpstr>La « participation » à l’évaluation : de quoi parle-t-on ?</vt:lpstr>
      <vt:lpstr>3.  La démarche proposée  pour l’évaluation  du PEV de Clermont-Ferrand</vt:lpstr>
      <vt:lpstr>Présentation PowerPoint</vt:lpstr>
      <vt:lpstr>Présentation PowerPoint</vt:lpstr>
      <vt:lpstr>Présentation PowerPoint</vt:lpstr>
      <vt:lpstr>Les principes pour construire et conduire l’évaluation</vt:lpstr>
      <vt:lpstr>La démarche d’évaluation proposée</vt:lpstr>
      <vt:lpstr>Phase 1 : le cadrage de l’évaluation</vt:lpstr>
      <vt:lpstr>Phase 2 : observation et analyse partagée</vt:lpstr>
      <vt:lpstr>Phase 3 : partage des résultats et construction des évolutions</vt:lpstr>
      <vt:lpstr>Phase 4 : validation par le comité de pilotage et les élus</vt:lpstr>
      <vt:lpstr>Articuler démarche d’évaluation et recherche</vt:lpstr>
      <vt:lpstr>Acteurs et instances de l’évaluation : le schéma théorique de gouvernance</vt:lpstr>
      <vt:lpstr>Quels indicateurs d’évaluation ?</vt:lpstr>
      <vt:lpstr>4.  Les problématiques évaluatives identifiées</vt:lpstr>
      <vt:lpstr>Remarques préalables</vt:lpstr>
      <vt:lpstr>1. Impact de la réforme des rythmes sur les pratiques professionnelles  Les constats issus des entretiens</vt:lpstr>
      <vt:lpstr>1. Impact de la réforme des rythmes sur les pratiques professionnelles  Les constats issus des entretiens</vt:lpstr>
      <vt:lpstr>1. Impact de la réforme des rythmes sur les pratiques professionnelles  Les constats issus des entretiens</vt:lpstr>
      <vt:lpstr>1. Impact de la réforme des rythmes sur les pratiques professionnelles  Les pistes d’observation et d’analyse</vt:lpstr>
      <vt:lpstr>2. Pertinence et cohérence des dispositifs et pratiques d’accompagnement à la scolarité  Les constats issus des entretiens</vt:lpstr>
      <vt:lpstr>2. Pertinence et cohérence des dispositifs et pratiques d’accompagnement à la scolarité  Les pistes d’observation et d’analyse</vt:lpstr>
      <vt:lpstr>3. Rôle et impact du Projet éducatif dans la réussite scolaire et éducative  Les constats issus des entretiens</vt:lpstr>
      <vt:lpstr>3. Rôle et impact du Projet éducatif dans la réussite scolaire et éducative  Les pistes d’observation et d’analyse</vt:lpstr>
      <vt:lpstr>4. Quelle égalité d’accès aux activités périscolaires du mercredi après-midi ?  Les constats issus des entretiens</vt:lpstr>
      <vt:lpstr>4. Quelle égalité d’accès aux activités périscolaires du mercredi après-midi ?  Les pistes d’analyse et d’observation</vt:lpstr>
      <vt:lpstr>5. Quel impact du projet éducatif sur la place et la relation aux parents ?  Les constats issus des entretiens</vt:lpstr>
      <vt:lpstr>5. Quel impact du projet éducatif sur la place et la relation aux parents ?  Les pistes d’observation et d’analyse</vt:lpstr>
      <vt:lpstr>Après-midi</vt:lpstr>
      <vt:lpstr>Le journal de référence</vt:lpstr>
      <vt:lpstr>Le journal de suivi</vt:lpstr>
      <vt:lpstr>Ateliers : construction de l’évaluation par site</vt:lpstr>
      <vt:lpstr>Suite des travaux : organisation de la phase 2</vt:lpstr>
    </vt:vector>
  </TitlesOfParts>
  <Company>ENS de Lyon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Claire Lucarelli</dc:creator>
  <cp:lastModifiedBy>Edwige Coureau-Falquerho</cp:lastModifiedBy>
  <cp:revision>136</cp:revision>
  <cp:lastPrinted>2016-07-08T12:50:33Z</cp:lastPrinted>
  <dcterms:created xsi:type="dcterms:W3CDTF">2015-11-24T14:20:47Z</dcterms:created>
  <dcterms:modified xsi:type="dcterms:W3CDTF">2016-09-16T14:10:53Z</dcterms:modified>
</cp:coreProperties>
</file>