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0" r:id="rId3"/>
    <p:sldId id="261" r:id="rId4"/>
    <p:sldId id="341" r:id="rId5"/>
    <p:sldId id="395" r:id="rId6"/>
    <p:sldId id="370" r:id="rId7"/>
    <p:sldId id="389" r:id="rId8"/>
    <p:sldId id="393" r:id="rId9"/>
    <p:sldId id="391" r:id="rId10"/>
    <p:sldId id="394" r:id="rId11"/>
    <p:sldId id="392" r:id="rId12"/>
    <p:sldId id="385" r:id="rId13"/>
    <p:sldId id="371" r:id="rId14"/>
    <p:sldId id="387" r:id="rId15"/>
    <p:sldId id="386" r:id="rId16"/>
    <p:sldId id="369" r:id="rId17"/>
    <p:sldId id="324" r:id="rId18"/>
    <p:sldId id="382" r:id="rId19"/>
    <p:sldId id="383" r:id="rId20"/>
    <p:sldId id="342" r:id="rId21"/>
    <p:sldId id="343" r:id="rId22"/>
    <p:sldId id="403" r:id="rId23"/>
    <p:sldId id="344" r:id="rId24"/>
    <p:sldId id="347" r:id="rId25"/>
    <p:sldId id="348" r:id="rId26"/>
    <p:sldId id="325" r:id="rId27"/>
    <p:sldId id="379" r:id="rId28"/>
    <p:sldId id="380" r:id="rId29"/>
    <p:sldId id="381" r:id="rId30"/>
    <p:sldId id="314" r:id="rId31"/>
    <p:sldId id="320" r:id="rId32"/>
    <p:sldId id="396" r:id="rId33"/>
    <p:sldId id="397" r:id="rId34"/>
    <p:sldId id="398" r:id="rId35"/>
    <p:sldId id="399" r:id="rId36"/>
    <p:sldId id="400" r:id="rId37"/>
    <p:sldId id="401" r:id="rId38"/>
    <p:sldId id="328" r:id="rId39"/>
    <p:sldId id="329" r:id="rId40"/>
    <p:sldId id="349" r:id="rId41"/>
    <p:sldId id="330" r:id="rId42"/>
    <p:sldId id="331" r:id="rId43"/>
    <p:sldId id="358" r:id="rId44"/>
    <p:sldId id="359" r:id="rId45"/>
    <p:sldId id="350" r:id="rId46"/>
    <p:sldId id="332" r:id="rId47"/>
    <p:sldId id="352" r:id="rId48"/>
    <p:sldId id="338" r:id="rId49"/>
    <p:sldId id="316" r:id="rId50"/>
    <p:sldId id="335" r:id="rId51"/>
    <p:sldId id="384" r:id="rId52"/>
    <p:sldId id="339" r:id="rId53"/>
    <p:sldId id="337" r:id="rId54"/>
    <p:sldId id="356" r:id="rId55"/>
    <p:sldId id="357" r:id="rId5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E14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5" d="100"/>
          <a:sy n="75" d="100"/>
        </p:scale>
        <p:origin x="-16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4C8F7-2F8E-4C07-AE99-3A0223C6A973}" type="doc">
      <dgm:prSet loTypeId="urn:microsoft.com/office/officeart/2005/8/layout/hProcess9" loCatId="process" qsTypeId="urn:microsoft.com/office/officeart/2005/8/quickstyle/simple3" qsCatId="simple" csTypeId="urn:microsoft.com/office/officeart/2005/8/colors/accent1_2" csCatId="accent1" phldr="1"/>
      <dgm:spPr/>
    </dgm:pt>
    <dgm:pt modelId="{45575BA9-5898-475B-BAB8-DEB3783225A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1 </a:t>
          </a:r>
          <a:r>
            <a:rPr lang="fr-FR" dirty="0" smtClean="0"/>
            <a:t>Cadrage de l’évaluation</a:t>
          </a:r>
          <a:endParaRPr lang="fr-FR" dirty="0"/>
        </a:p>
      </dgm:t>
    </dgm:pt>
    <dgm:pt modelId="{9BEF3A7E-2325-40AD-97DC-A479557C267A}" type="parTrans" cxnId="{5B921D5A-077E-44F7-A4D0-A50E66DBB8C8}">
      <dgm:prSet/>
      <dgm:spPr/>
      <dgm:t>
        <a:bodyPr/>
        <a:lstStyle/>
        <a:p>
          <a:endParaRPr lang="fr-FR"/>
        </a:p>
      </dgm:t>
    </dgm:pt>
    <dgm:pt modelId="{71608499-1BF1-4687-8DEA-BDFBAA44B36C}" type="sibTrans" cxnId="{5B921D5A-077E-44F7-A4D0-A50E66DBB8C8}">
      <dgm:prSet/>
      <dgm:spPr/>
      <dgm:t>
        <a:bodyPr/>
        <a:lstStyle/>
        <a:p>
          <a:endParaRPr lang="fr-FR"/>
        </a:p>
      </dgm:t>
    </dgm:pt>
    <dgm:pt modelId="{9BD4A799-76D0-4315-9250-EB63E8EEB0C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2 </a:t>
          </a:r>
          <a:r>
            <a:rPr lang="fr-FR" dirty="0" smtClean="0"/>
            <a:t>Observation et analyse partagée</a:t>
          </a:r>
          <a:endParaRPr lang="fr-FR" dirty="0"/>
        </a:p>
      </dgm:t>
    </dgm:pt>
    <dgm:pt modelId="{A5843331-B213-44DB-8FDC-1151D1D26BC2}" type="parTrans" cxnId="{662B3165-54EA-4226-8B42-BE309D3AEB3C}">
      <dgm:prSet/>
      <dgm:spPr/>
      <dgm:t>
        <a:bodyPr/>
        <a:lstStyle/>
        <a:p>
          <a:endParaRPr lang="fr-FR"/>
        </a:p>
      </dgm:t>
    </dgm:pt>
    <dgm:pt modelId="{A9B7FF43-F567-4539-9A6C-58B14BE69429}" type="sibTrans" cxnId="{662B3165-54EA-4226-8B42-BE309D3AEB3C}">
      <dgm:prSet/>
      <dgm:spPr/>
      <dgm:t>
        <a:bodyPr/>
        <a:lstStyle/>
        <a:p>
          <a:endParaRPr lang="fr-FR"/>
        </a:p>
      </dgm:t>
    </dgm:pt>
    <dgm:pt modelId="{795118FC-61E1-4A26-897D-B9ADEBF6B02D}">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3</a:t>
          </a:r>
          <a:r>
            <a:rPr lang="fr-FR" dirty="0" smtClean="0"/>
            <a:t> Partage des résultats et construction des évolutions</a:t>
          </a:r>
          <a:endParaRPr lang="fr-FR" dirty="0"/>
        </a:p>
      </dgm:t>
    </dgm:pt>
    <dgm:pt modelId="{7E36512E-522E-41B0-9D05-38969BE1125C}" type="parTrans" cxnId="{105E0124-6CA1-446B-BE57-1CF6148721A8}">
      <dgm:prSet/>
      <dgm:spPr/>
      <dgm:t>
        <a:bodyPr/>
        <a:lstStyle/>
        <a:p>
          <a:endParaRPr lang="fr-FR"/>
        </a:p>
      </dgm:t>
    </dgm:pt>
    <dgm:pt modelId="{93F4053F-FBC2-49C1-B350-F08D33C6E392}" type="sibTrans" cxnId="{105E0124-6CA1-446B-BE57-1CF6148721A8}">
      <dgm:prSet/>
      <dgm:spPr/>
      <dgm:t>
        <a:bodyPr/>
        <a:lstStyle/>
        <a:p>
          <a:endParaRPr lang="fr-FR"/>
        </a:p>
      </dgm:t>
    </dgm:pt>
    <dgm:pt modelId="{ECC6F058-F750-42E1-BB77-D883E34E1F1A}">
      <dgm:prSet>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4</a:t>
          </a:r>
          <a:r>
            <a:rPr lang="fr-FR" dirty="0" smtClean="0"/>
            <a:t> Validation par le comité de pilotage et les élus</a:t>
          </a:r>
          <a:endParaRPr lang="fr-FR" dirty="0"/>
        </a:p>
      </dgm:t>
    </dgm:pt>
    <dgm:pt modelId="{0B7134EF-3106-4078-9052-320A3CD0398E}" type="parTrans" cxnId="{83153A85-064C-46D7-8B86-57FAF13E1ACC}">
      <dgm:prSet/>
      <dgm:spPr/>
      <dgm:t>
        <a:bodyPr/>
        <a:lstStyle/>
        <a:p>
          <a:endParaRPr lang="fr-FR"/>
        </a:p>
      </dgm:t>
    </dgm:pt>
    <dgm:pt modelId="{1FF9E66F-C821-47BC-9B17-2DE738448956}" type="sibTrans" cxnId="{83153A85-064C-46D7-8B86-57FAF13E1ACC}">
      <dgm:prSet/>
      <dgm:spPr/>
      <dgm:t>
        <a:bodyPr/>
        <a:lstStyle/>
        <a:p>
          <a:endParaRPr lang="fr-FR"/>
        </a:p>
      </dgm:t>
    </dgm:pt>
    <dgm:pt modelId="{681C5A53-A5F2-4EEB-A687-70A76A248FA6}" type="pres">
      <dgm:prSet presAssocID="{4D04C8F7-2F8E-4C07-AE99-3A0223C6A973}" presName="CompostProcess" presStyleCnt="0">
        <dgm:presLayoutVars>
          <dgm:dir/>
          <dgm:resizeHandles val="exact"/>
        </dgm:presLayoutVars>
      </dgm:prSet>
      <dgm:spPr/>
    </dgm:pt>
    <dgm:pt modelId="{337185DD-9747-4C86-8D5C-7ADDF28122DB}" type="pres">
      <dgm:prSet presAssocID="{4D04C8F7-2F8E-4C07-AE99-3A0223C6A973}" presName="arrow" presStyleLbl="bgShp" presStyleIdx="0" presStyleCnt="1" custScaleX="117647"/>
      <dgm:spPr/>
    </dgm:pt>
    <dgm:pt modelId="{0487E45C-2852-437C-BCD6-FCDE715C3E2C}" type="pres">
      <dgm:prSet presAssocID="{4D04C8F7-2F8E-4C07-AE99-3A0223C6A973}" presName="linearProcess" presStyleCnt="0"/>
      <dgm:spPr/>
    </dgm:pt>
    <dgm:pt modelId="{AAC692D5-CA88-4DDF-903F-71ED3ACFDB4F}" type="pres">
      <dgm:prSet presAssocID="{45575BA9-5898-475B-BAB8-DEB3783225A6}" presName="textNode" presStyleLbl="node1" presStyleIdx="0" presStyleCnt="4">
        <dgm:presLayoutVars>
          <dgm:bulletEnabled val="1"/>
        </dgm:presLayoutVars>
      </dgm:prSet>
      <dgm:spPr/>
      <dgm:t>
        <a:bodyPr/>
        <a:lstStyle/>
        <a:p>
          <a:endParaRPr lang="fr-FR"/>
        </a:p>
      </dgm:t>
    </dgm:pt>
    <dgm:pt modelId="{D34CD684-0A14-459A-88F7-6246B98FAA74}" type="pres">
      <dgm:prSet presAssocID="{71608499-1BF1-4687-8DEA-BDFBAA44B36C}" presName="sibTrans" presStyleCnt="0"/>
      <dgm:spPr/>
    </dgm:pt>
    <dgm:pt modelId="{C1DEA0B5-2FBC-4765-B19A-70C013993929}" type="pres">
      <dgm:prSet presAssocID="{9BD4A799-76D0-4315-9250-EB63E8EEB0C6}" presName="textNode" presStyleLbl="node1" presStyleIdx="1" presStyleCnt="4">
        <dgm:presLayoutVars>
          <dgm:bulletEnabled val="1"/>
        </dgm:presLayoutVars>
      </dgm:prSet>
      <dgm:spPr/>
      <dgm:t>
        <a:bodyPr/>
        <a:lstStyle/>
        <a:p>
          <a:endParaRPr lang="fr-FR"/>
        </a:p>
      </dgm:t>
    </dgm:pt>
    <dgm:pt modelId="{8D49AF7F-9FEB-45B1-99F3-2FEEC90A3BED}" type="pres">
      <dgm:prSet presAssocID="{A9B7FF43-F567-4539-9A6C-58B14BE69429}" presName="sibTrans" presStyleCnt="0"/>
      <dgm:spPr/>
    </dgm:pt>
    <dgm:pt modelId="{82A90997-6BF4-4BDD-959E-F92DE7BE26C3}" type="pres">
      <dgm:prSet presAssocID="{795118FC-61E1-4A26-897D-B9ADEBF6B02D}" presName="textNode" presStyleLbl="node1" presStyleIdx="2" presStyleCnt="4">
        <dgm:presLayoutVars>
          <dgm:bulletEnabled val="1"/>
        </dgm:presLayoutVars>
      </dgm:prSet>
      <dgm:spPr/>
      <dgm:t>
        <a:bodyPr/>
        <a:lstStyle/>
        <a:p>
          <a:endParaRPr lang="fr-FR"/>
        </a:p>
      </dgm:t>
    </dgm:pt>
    <dgm:pt modelId="{4FCCA617-9D54-42F3-BEB3-3D3B08786CC7}" type="pres">
      <dgm:prSet presAssocID="{93F4053F-FBC2-49C1-B350-F08D33C6E392}" presName="sibTrans" presStyleCnt="0"/>
      <dgm:spPr/>
    </dgm:pt>
    <dgm:pt modelId="{9C788357-FEDF-4148-BF81-BE5FFFF4E7CC}" type="pres">
      <dgm:prSet presAssocID="{ECC6F058-F750-42E1-BB77-D883E34E1F1A}" presName="textNode" presStyleLbl="node1" presStyleIdx="3" presStyleCnt="4">
        <dgm:presLayoutVars>
          <dgm:bulletEnabled val="1"/>
        </dgm:presLayoutVars>
      </dgm:prSet>
      <dgm:spPr/>
      <dgm:t>
        <a:bodyPr/>
        <a:lstStyle/>
        <a:p>
          <a:endParaRPr lang="fr-FR"/>
        </a:p>
      </dgm:t>
    </dgm:pt>
  </dgm:ptLst>
  <dgm:cxnLst>
    <dgm:cxn modelId="{06B5A684-E839-4534-835D-6ED062EA5658}" type="presOf" srcId="{9BD4A799-76D0-4315-9250-EB63E8EEB0C6}" destId="{C1DEA0B5-2FBC-4765-B19A-70C013993929}" srcOrd="0" destOrd="0" presId="urn:microsoft.com/office/officeart/2005/8/layout/hProcess9"/>
    <dgm:cxn modelId="{7D68D110-2B1F-46B6-B4F3-D72C53F14AAC}" type="presOf" srcId="{45575BA9-5898-475B-BAB8-DEB3783225A6}" destId="{AAC692D5-CA88-4DDF-903F-71ED3ACFDB4F}" srcOrd="0" destOrd="0" presId="urn:microsoft.com/office/officeart/2005/8/layout/hProcess9"/>
    <dgm:cxn modelId="{662B3165-54EA-4226-8B42-BE309D3AEB3C}" srcId="{4D04C8F7-2F8E-4C07-AE99-3A0223C6A973}" destId="{9BD4A799-76D0-4315-9250-EB63E8EEB0C6}" srcOrd="1" destOrd="0" parTransId="{A5843331-B213-44DB-8FDC-1151D1D26BC2}" sibTransId="{A9B7FF43-F567-4539-9A6C-58B14BE69429}"/>
    <dgm:cxn modelId="{3210CF46-5BC5-409F-A739-87CB2A59530F}" type="presOf" srcId="{ECC6F058-F750-42E1-BB77-D883E34E1F1A}" destId="{9C788357-FEDF-4148-BF81-BE5FFFF4E7CC}" srcOrd="0" destOrd="0" presId="urn:microsoft.com/office/officeart/2005/8/layout/hProcess9"/>
    <dgm:cxn modelId="{0882699C-7BF4-41A2-A1CD-1E50EC39AB6C}" type="presOf" srcId="{4D04C8F7-2F8E-4C07-AE99-3A0223C6A973}" destId="{681C5A53-A5F2-4EEB-A687-70A76A248FA6}" srcOrd="0" destOrd="0" presId="urn:microsoft.com/office/officeart/2005/8/layout/hProcess9"/>
    <dgm:cxn modelId="{5B921D5A-077E-44F7-A4D0-A50E66DBB8C8}" srcId="{4D04C8F7-2F8E-4C07-AE99-3A0223C6A973}" destId="{45575BA9-5898-475B-BAB8-DEB3783225A6}" srcOrd="0" destOrd="0" parTransId="{9BEF3A7E-2325-40AD-97DC-A479557C267A}" sibTransId="{71608499-1BF1-4687-8DEA-BDFBAA44B36C}"/>
    <dgm:cxn modelId="{105E0124-6CA1-446B-BE57-1CF6148721A8}" srcId="{4D04C8F7-2F8E-4C07-AE99-3A0223C6A973}" destId="{795118FC-61E1-4A26-897D-B9ADEBF6B02D}" srcOrd="2" destOrd="0" parTransId="{7E36512E-522E-41B0-9D05-38969BE1125C}" sibTransId="{93F4053F-FBC2-49C1-B350-F08D33C6E392}"/>
    <dgm:cxn modelId="{DDEE7D9B-144C-4E6C-9AD4-2DC55F1DE491}" type="presOf" srcId="{795118FC-61E1-4A26-897D-B9ADEBF6B02D}" destId="{82A90997-6BF4-4BDD-959E-F92DE7BE26C3}" srcOrd="0" destOrd="0" presId="urn:microsoft.com/office/officeart/2005/8/layout/hProcess9"/>
    <dgm:cxn modelId="{83153A85-064C-46D7-8B86-57FAF13E1ACC}" srcId="{4D04C8F7-2F8E-4C07-AE99-3A0223C6A973}" destId="{ECC6F058-F750-42E1-BB77-D883E34E1F1A}" srcOrd="3" destOrd="0" parTransId="{0B7134EF-3106-4078-9052-320A3CD0398E}" sibTransId="{1FF9E66F-C821-47BC-9B17-2DE738448956}"/>
    <dgm:cxn modelId="{238AA19A-D160-4FFF-9DCB-8D4B46552378}" type="presParOf" srcId="{681C5A53-A5F2-4EEB-A687-70A76A248FA6}" destId="{337185DD-9747-4C86-8D5C-7ADDF28122DB}" srcOrd="0" destOrd="0" presId="urn:microsoft.com/office/officeart/2005/8/layout/hProcess9"/>
    <dgm:cxn modelId="{16EECD10-F308-4DED-8869-87592915351A}" type="presParOf" srcId="{681C5A53-A5F2-4EEB-A687-70A76A248FA6}" destId="{0487E45C-2852-437C-BCD6-FCDE715C3E2C}" srcOrd="1" destOrd="0" presId="urn:microsoft.com/office/officeart/2005/8/layout/hProcess9"/>
    <dgm:cxn modelId="{D2F10BF8-0B34-4C04-9A2D-A0E12A6F9C46}" type="presParOf" srcId="{0487E45C-2852-437C-BCD6-FCDE715C3E2C}" destId="{AAC692D5-CA88-4DDF-903F-71ED3ACFDB4F}" srcOrd="0" destOrd="0" presId="urn:microsoft.com/office/officeart/2005/8/layout/hProcess9"/>
    <dgm:cxn modelId="{D643E74C-B6B3-4979-9D0D-DE13A46D4384}" type="presParOf" srcId="{0487E45C-2852-437C-BCD6-FCDE715C3E2C}" destId="{D34CD684-0A14-459A-88F7-6246B98FAA74}" srcOrd="1" destOrd="0" presId="urn:microsoft.com/office/officeart/2005/8/layout/hProcess9"/>
    <dgm:cxn modelId="{27F02E66-20CD-4DF2-8E64-279BDA24E3C7}" type="presParOf" srcId="{0487E45C-2852-437C-BCD6-FCDE715C3E2C}" destId="{C1DEA0B5-2FBC-4765-B19A-70C013993929}" srcOrd="2" destOrd="0" presId="urn:microsoft.com/office/officeart/2005/8/layout/hProcess9"/>
    <dgm:cxn modelId="{01336805-BFC3-47FE-A2E3-5CCE36142193}" type="presParOf" srcId="{0487E45C-2852-437C-BCD6-FCDE715C3E2C}" destId="{8D49AF7F-9FEB-45B1-99F3-2FEEC90A3BED}" srcOrd="3" destOrd="0" presId="urn:microsoft.com/office/officeart/2005/8/layout/hProcess9"/>
    <dgm:cxn modelId="{C0CA4D12-027D-4978-B0F5-DE77DF4FF4D1}" type="presParOf" srcId="{0487E45C-2852-437C-BCD6-FCDE715C3E2C}" destId="{82A90997-6BF4-4BDD-959E-F92DE7BE26C3}" srcOrd="4" destOrd="0" presId="urn:microsoft.com/office/officeart/2005/8/layout/hProcess9"/>
    <dgm:cxn modelId="{6C08B384-9C66-48D9-B23F-B28A02E887C3}" type="presParOf" srcId="{0487E45C-2852-437C-BCD6-FCDE715C3E2C}" destId="{4FCCA617-9D54-42F3-BEB3-3D3B08786CC7}" srcOrd="5" destOrd="0" presId="urn:microsoft.com/office/officeart/2005/8/layout/hProcess9"/>
    <dgm:cxn modelId="{08F96892-176B-4956-8EFE-755EF4E44694}" type="presParOf" srcId="{0487E45C-2852-437C-BCD6-FCDE715C3E2C}" destId="{9C788357-FEDF-4148-BF81-BE5FFFF4E7C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35039"/>
            <a:ext cx="7772400" cy="1470025"/>
          </a:xfrm>
        </p:spPr>
        <p:txBody>
          <a:bodyPr>
            <a:normAutofit/>
          </a:bodyPr>
          <a:lstStyle>
            <a:lvl1pPr>
              <a:defRPr sz="6000" b="1">
                <a:solidFill>
                  <a:srgbClr val="009EE0"/>
                </a:solidFill>
                <a:latin typeface="Arial Narrow" panose="020B060602020203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Rectangle 6"/>
          <p:cNvSpPr/>
          <p:nvPr userDrawn="1"/>
        </p:nvSpPr>
        <p:spPr>
          <a:xfrm>
            <a:off x="0" y="6165304"/>
            <a:ext cx="9144000" cy="692696"/>
          </a:xfrm>
          <a:prstGeom prst="rect">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18" name="Image 10"/>
          <p:cNvPicPr>
            <a:picLocks noChangeAspect="1"/>
          </p:cNvPicPr>
          <p:nvPr userDrawn="1"/>
        </p:nvPicPr>
        <p:blipFill>
          <a:blip r:embed="rId4"/>
          <a:srcRect/>
          <a:stretch>
            <a:fillRect/>
          </a:stretch>
        </p:blipFill>
        <p:spPr bwMode="auto">
          <a:xfrm>
            <a:off x="895350" y="6273800"/>
            <a:ext cx="890588" cy="395288"/>
          </a:xfrm>
          <a:prstGeom prst="rect">
            <a:avLst/>
          </a:prstGeom>
          <a:noFill/>
          <a:ln w="9525">
            <a:noFill/>
            <a:miter lim="800000"/>
            <a:headEnd/>
            <a:tailEnd/>
          </a:ln>
        </p:spPr>
      </p:pic>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319" y="260648"/>
            <a:ext cx="1680187" cy="1008112"/>
          </a:xfrm>
          <a:prstGeom prst="rect">
            <a:avLst/>
          </a:prstGeom>
        </p:spPr>
      </p:pic>
    </p:spTree>
    <p:extLst>
      <p:ext uri="{BB962C8B-B14F-4D97-AF65-F5344CB8AC3E}">
        <p14:creationId xmlns:p14="http://schemas.microsoft.com/office/powerpoint/2010/main" val="377962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429345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7566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2192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6183" y="2132856"/>
            <a:ext cx="4040188"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4008" y="2132856"/>
            <a:ext cx="4041775"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1238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531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3084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7089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32487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Espace réservé du pied de page 4"/>
          <p:cNvSpPr>
            <a:spLocks noGrp="1"/>
          </p:cNvSpPr>
          <p:nvPr>
            <p:ph type="ftr" sz="quarter" idx="3"/>
          </p:nvPr>
        </p:nvSpPr>
        <p:spPr>
          <a:xfrm>
            <a:off x="5384225" y="59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10400" y="18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3F2EB-A1C6-4332-B261-091FA23EA552}" type="slidenum">
              <a:rPr lang="fr-FR" smtClean="0"/>
              <a:t>‹N°›</a:t>
            </a:fld>
            <a:endParaRPr lang="fr-FR" dirty="0"/>
          </a:p>
        </p:txBody>
      </p:sp>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9" name="Image 10"/>
          <p:cNvPicPr>
            <a:picLocks noChangeAspect="1"/>
          </p:cNvPicPr>
          <p:nvPr/>
        </p:nvPicPr>
        <p:blipFill>
          <a:blip r:embed="rId13"/>
          <a:srcRect/>
          <a:stretch>
            <a:fillRect/>
          </a:stretch>
        </p:blipFill>
        <p:spPr bwMode="auto">
          <a:xfrm>
            <a:off x="611560" y="6340023"/>
            <a:ext cx="890588" cy="395288"/>
          </a:xfrm>
          <a:prstGeom prst="rect">
            <a:avLst/>
          </a:prstGeom>
          <a:noFill/>
          <a:ln w="9525">
            <a:noFill/>
            <a:miter lim="800000"/>
            <a:headEnd/>
            <a:tailEnd/>
          </a:ln>
        </p:spPr>
      </p:pic>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83968" y="6294918"/>
            <a:ext cx="864096" cy="518458"/>
          </a:xfrm>
          <a:prstGeom prst="rect">
            <a:avLst/>
          </a:prstGeom>
        </p:spPr>
      </p:pic>
    </p:spTree>
    <p:extLst>
      <p:ext uri="{BB962C8B-B14F-4D97-AF65-F5344CB8AC3E}">
        <p14:creationId xmlns:p14="http://schemas.microsoft.com/office/powerpoint/2010/main" val="171736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coureau-falquerho@ens-lyon.fr" TargetMode="External"/><Relationship Id="rId2" Type="http://schemas.openxmlformats.org/officeDocument/2006/relationships/hyperlink" Target="mailto:yves.fournel@ens-lyon.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18377382&amp;dateTexte=&amp;categorieLien=c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02991"/>
            <a:ext cx="7772400" cy="1470025"/>
          </a:xfrm>
        </p:spPr>
        <p:txBody>
          <a:bodyPr>
            <a:noAutofit/>
          </a:bodyPr>
          <a:lstStyle/>
          <a:p>
            <a:r>
              <a:rPr lang="fr-FR" sz="4800" dirty="0" smtClean="0"/>
              <a:t>Evaluation des Projets Educatifs de </a:t>
            </a:r>
            <a:r>
              <a:rPr lang="fr-FR" sz="4800" dirty="0"/>
              <a:t>T</a:t>
            </a:r>
            <a:r>
              <a:rPr lang="fr-FR" sz="4800" dirty="0" smtClean="0"/>
              <a:t>erritoire en Haute-Savoie</a:t>
            </a:r>
            <a:endParaRPr lang="fr-FR" sz="4800" dirty="0"/>
          </a:p>
        </p:txBody>
      </p:sp>
      <p:sp>
        <p:nvSpPr>
          <p:cNvPr id="3" name="Sous-titre 2"/>
          <p:cNvSpPr>
            <a:spLocks noGrp="1"/>
          </p:cNvSpPr>
          <p:nvPr>
            <p:ph type="subTitle" idx="1"/>
          </p:nvPr>
        </p:nvSpPr>
        <p:spPr>
          <a:xfrm>
            <a:off x="1371600" y="4196680"/>
            <a:ext cx="6400800" cy="1752600"/>
          </a:xfrm>
        </p:spPr>
        <p:txBody>
          <a:bodyPr>
            <a:normAutofit/>
          </a:bodyPr>
          <a:lstStyle/>
          <a:p>
            <a:r>
              <a:rPr lang="fr-FR" sz="2800" dirty="0" smtClean="0"/>
              <a:t>Formation des relais locaux</a:t>
            </a:r>
          </a:p>
          <a:p>
            <a:r>
              <a:rPr lang="fr-FR" sz="2800" dirty="0" smtClean="0"/>
              <a:t>13 septembre 2016</a:t>
            </a:r>
            <a:endParaRPr lang="fr-FR" sz="2800" dirty="0"/>
          </a:p>
        </p:txBody>
      </p:sp>
    </p:spTree>
    <p:extLst>
      <p:ext uri="{BB962C8B-B14F-4D97-AF65-F5344CB8AC3E}">
        <p14:creationId xmlns:p14="http://schemas.microsoft.com/office/powerpoint/2010/main" val="22222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pPr>
              <a:lnSpc>
                <a:spcPts val="2100"/>
              </a:lnSpc>
            </a:pPr>
            <a:r>
              <a:rPr lang="fr-FR" sz="2000" u="sng" dirty="0" smtClean="0"/>
              <a:t>Un </a:t>
            </a:r>
            <a:r>
              <a:rPr lang="fr-FR" sz="2000" u="sng" dirty="0"/>
              <a:t>choix des activités, qui relève de la collectivité avec l'appui de ses partenaires, et vise à </a:t>
            </a:r>
            <a:r>
              <a:rPr lang="fr-FR" sz="2000" u="sng" dirty="0" smtClean="0"/>
              <a:t>:</a:t>
            </a:r>
          </a:p>
          <a:p>
            <a:pPr>
              <a:lnSpc>
                <a:spcPts val="2100"/>
              </a:lnSpc>
            </a:pPr>
            <a:endParaRPr lang="fr-FR" sz="2000" u="sng" dirty="0"/>
          </a:p>
          <a:p>
            <a:pPr indent="280988">
              <a:lnSpc>
                <a:spcPct val="150000"/>
              </a:lnSpc>
              <a:buFont typeface="Wingdings" panose="05000000000000000000" pitchFamily="2" charset="2"/>
              <a:buChar char="Ø"/>
            </a:pPr>
            <a:r>
              <a:rPr lang="fr-FR" sz="2000" dirty="0"/>
              <a:t>Favoriser l'égal accès de tous les enfants, y compris les enfants en situation de </a:t>
            </a:r>
            <a:r>
              <a:rPr lang="fr-FR" sz="2000" dirty="0" smtClean="0"/>
              <a:t>handicap</a:t>
            </a:r>
            <a:endParaRPr lang="fr-FR" sz="2000" dirty="0"/>
          </a:p>
          <a:p>
            <a:pPr indent="280988">
              <a:lnSpc>
                <a:spcPct val="150000"/>
              </a:lnSpc>
              <a:buFont typeface="Wingdings" panose="05000000000000000000" pitchFamily="2" charset="2"/>
              <a:buChar char="Ø"/>
            </a:pPr>
            <a:r>
              <a:rPr lang="fr-FR" sz="2000" dirty="0"/>
              <a:t>Contribuer au développement personnel, de leur sensibilité et de leurs aptitudes intellectuelles et physiques, à leur épanouissement et à leur implication dans la vie en collectivité. </a:t>
            </a:r>
            <a:r>
              <a:rPr lang="fr-FR" sz="2000" dirty="0" smtClean="0"/>
              <a:t>Quel rapport au socle commun?</a:t>
            </a:r>
            <a:endParaRPr lang="fr-FR" sz="2000" dirty="0"/>
          </a:p>
          <a:p>
            <a:pPr indent="280988">
              <a:lnSpc>
                <a:spcPct val="150000"/>
              </a:lnSpc>
              <a:buFont typeface="Wingdings" panose="05000000000000000000" pitchFamily="2" charset="2"/>
              <a:buChar char="Ø"/>
            </a:pPr>
            <a:r>
              <a:rPr lang="fr-FR" sz="2000" dirty="0"/>
              <a:t>Répondre au besoin social de transition entre le temps scolaire et la vie familiale. </a:t>
            </a:r>
          </a:p>
          <a:p>
            <a:pPr indent="280988">
              <a:lnSpc>
                <a:spcPct val="150000"/>
              </a:lnSpc>
              <a:buFont typeface="Wingdings" panose="05000000000000000000" pitchFamily="2" charset="2"/>
              <a:buChar char="Ø"/>
            </a:pPr>
            <a:r>
              <a:rPr lang="fr-FR" sz="2000" dirty="0"/>
              <a:t>Préserver en maternelle les temps de calme et de repos. </a:t>
            </a:r>
          </a:p>
        </p:txBody>
      </p:sp>
    </p:spTree>
    <p:extLst>
      <p:ext uri="{BB962C8B-B14F-4D97-AF65-F5344CB8AC3E}">
        <p14:creationId xmlns:p14="http://schemas.microsoft.com/office/powerpoint/2010/main" val="11097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539750" indent="-457200"/>
            <a:r>
              <a:rPr lang="fr-FR" sz="2000" dirty="0"/>
              <a:t>Le PEDT peut prendre en compte les dispositifs de contractualisation existant dans le domaine culturel : CLEA, PTEA, contrat territoire lecture – CTL et les parcours de découverte multi-activités (APS</a:t>
            </a:r>
            <a:r>
              <a:rPr lang="fr-FR" sz="2000" dirty="0" smtClean="0"/>
              <a:t>)</a:t>
            </a:r>
          </a:p>
          <a:p>
            <a:pPr marL="539750" indent="-457200"/>
            <a:endParaRPr lang="fr-FR" sz="500" dirty="0"/>
          </a:p>
          <a:p>
            <a:pPr marL="539750" indent="-457200"/>
            <a:r>
              <a:rPr lang="fr-FR" sz="2000" dirty="0"/>
              <a:t>Le PEDT peut s'appuyer sur les différents dispositifs éducatifs existant : CEL –PEL, CLAS</a:t>
            </a:r>
            <a:r>
              <a:rPr lang="fr-FR" sz="2000" dirty="0" smtClean="0"/>
              <a:t>, PEL</a:t>
            </a:r>
          </a:p>
          <a:p>
            <a:pPr marL="539750" indent="-457200"/>
            <a:endParaRPr lang="fr-FR" sz="500" dirty="0"/>
          </a:p>
          <a:p>
            <a:pPr marL="539750" indent="-457200"/>
            <a:r>
              <a:rPr lang="fr-FR" sz="2000" dirty="0"/>
              <a:t>Les parties peuvent convenir par avenant que le PEL tient lieu de </a:t>
            </a:r>
            <a:r>
              <a:rPr lang="fr-FR" sz="2000" dirty="0" smtClean="0"/>
              <a:t>PEDT</a:t>
            </a:r>
            <a:endParaRPr lang="fr-FR" sz="2000" dirty="0"/>
          </a:p>
          <a:p>
            <a:pPr marL="539750" indent="-457200"/>
            <a:endParaRPr lang="fr-FR" sz="500" dirty="0"/>
          </a:p>
          <a:p>
            <a:pPr marL="539750" indent="-457200"/>
            <a:r>
              <a:rPr lang="fr-FR" sz="2000" dirty="0"/>
              <a:t>Si un contrat enfance-jeunesse (CEJ) a été conclu avec la Caf, le PEDT doit, dans la mesure du possible, être élaboré en cohérence avec </a:t>
            </a:r>
            <a:r>
              <a:rPr lang="fr-FR" sz="2000" dirty="0" smtClean="0"/>
              <a:t>celui-ci</a:t>
            </a:r>
          </a:p>
          <a:p>
            <a:pPr marL="539750" indent="-457200"/>
            <a:endParaRPr lang="fr-FR" sz="500" dirty="0"/>
          </a:p>
          <a:p>
            <a:pPr marL="539750" indent="-457200"/>
            <a:r>
              <a:rPr lang="fr-FR" sz="2000" dirty="0"/>
              <a:t>En politique de la ville, le PEDT constitue un axe structurant du volet éducatif des contrats de ville.</a:t>
            </a:r>
          </a:p>
          <a:p>
            <a:endParaRPr lang="fr-FR" sz="2000" dirty="0"/>
          </a:p>
        </p:txBody>
      </p:sp>
    </p:spTree>
    <p:extLst>
      <p:ext uri="{BB962C8B-B14F-4D97-AF65-F5344CB8AC3E}">
        <p14:creationId xmlns:p14="http://schemas.microsoft.com/office/powerpoint/2010/main" val="153485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fontScale="90000"/>
          </a:bodyPr>
          <a:lstStyle/>
          <a:p>
            <a:pPr lvl="0" algn="l"/>
            <a:r>
              <a:rPr lang="fr-FR" sz="2800" dirty="0" smtClean="0"/>
              <a:t>Bref rappel : historique </a:t>
            </a:r>
            <a:r>
              <a:rPr lang="fr-FR" sz="2800" dirty="0"/>
              <a:t>des PEDT / </a:t>
            </a:r>
            <a:r>
              <a:rPr lang="fr-FR" sz="2800" dirty="0" smtClean="0"/>
              <a:t>relations école </a:t>
            </a:r>
            <a:r>
              <a:rPr lang="fr-FR" sz="2800" dirty="0"/>
              <a:t>et territoires</a:t>
            </a:r>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Des expériences de PEL, PEG depuis plus de 20 ans développées depuis </a:t>
            </a:r>
            <a:r>
              <a:rPr lang="fr-FR" sz="2000" dirty="0" smtClean="0"/>
              <a:t>2008</a:t>
            </a:r>
          </a:p>
          <a:p>
            <a:endParaRPr lang="fr-FR" sz="500" dirty="0"/>
          </a:p>
          <a:p>
            <a:r>
              <a:rPr lang="fr-FR" sz="2000" dirty="0"/>
              <a:t>La démarche des CEL et les expériences sur les rythmes </a:t>
            </a:r>
            <a:r>
              <a:rPr lang="fr-FR" sz="2000" dirty="0" smtClean="0"/>
              <a:t>éducatifs</a:t>
            </a:r>
          </a:p>
          <a:p>
            <a:endParaRPr lang="fr-FR" sz="500" dirty="0"/>
          </a:p>
          <a:p>
            <a:r>
              <a:rPr lang="fr-FR" sz="2000" dirty="0"/>
              <a:t>Les contrats de ville et leur volet éducatif, </a:t>
            </a:r>
            <a:r>
              <a:rPr lang="fr-FR" sz="2000" dirty="0" smtClean="0"/>
              <a:t>les PRE</a:t>
            </a:r>
          </a:p>
          <a:p>
            <a:endParaRPr lang="fr-FR" sz="500" dirty="0"/>
          </a:p>
          <a:p>
            <a:r>
              <a:rPr lang="fr-FR" sz="2000" dirty="0"/>
              <a:t>Depuis 1983 avec les lois de décentralisation </a:t>
            </a:r>
            <a:r>
              <a:rPr lang="fr-FR" sz="2000" dirty="0" smtClean="0"/>
              <a:t>interventions </a:t>
            </a:r>
            <a:r>
              <a:rPr lang="fr-FR" sz="2000" dirty="0"/>
              <a:t>des communes sur temps scolaire (DUMI, ETAPS, BCD, bibliothèques, musées, études, CLAS, plans EAC, EEDD: jardins, mares, tri, compostage, sécurité routière, ….) et l’éducation à </a:t>
            </a:r>
            <a:r>
              <a:rPr lang="fr-FR" sz="2000" dirty="0" smtClean="0"/>
              <a:t>l’alimentation</a:t>
            </a:r>
          </a:p>
          <a:p>
            <a:endParaRPr lang="fr-FR" sz="500" dirty="0"/>
          </a:p>
          <a:p>
            <a:r>
              <a:rPr lang="fr-FR" sz="2000" dirty="0"/>
              <a:t>Les CEJ avec la </a:t>
            </a:r>
            <a:r>
              <a:rPr lang="fr-FR" sz="2000" dirty="0" smtClean="0"/>
              <a:t>CAF.</a:t>
            </a:r>
            <a:endParaRPr lang="fr-FR" sz="2000" dirty="0"/>
          </a:p>
        </p:txBody>
      </p:sp>
    </p:spTree>
    <p:extLst>
      <p:ext uri="{BB962C8B-B14F-4D97-AF65-F5344CB8AC3E}">
        <p14:creationId xmlns:p14="http://schemas.microsoft.com/office/powerpoint/2010/main" val="238491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contexte actuel</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r>
              <a:rPr lang="fr-FR" sz="2000" dirty="0"/>
              <a:t>Depuis la rentrée 2015, généralisation des PEDT sur l'ensemble du </a:t>
            </a:r>
            <a:r>
              <a:rPr lang="fr-FR" sz="2000" dirty="0" smtClean="0"/>
              <a:t>territoire</a:t>
            </a:r>
          </a:p>
          <a:p>
            <a:pPr marL="0" indent="0">
              <a:buNone/>
            </a:pPr>
            <a:r>
              <a:rPr lang="fr-FR" sz="2000" dirty="0"/>
              <a:t> </a:t>
            </a:r>
          </a:p>
          <a:p>
            <a:r>
              <a:rPr lang="fr-FR" sz="2000" dirty="0"/>
              <a:t>Ce projet relève, à l'initiative de la collectivité territoriale compétente, </a:t>
            </a:r>
            <a:r>
              <a:rPr lang="fr-FR" sz="2000" u="sng" dirty="0"/>
              <a:t>d'une démarche partenariale avec les services de l'État concernés et l'ensemble des acteurs éducatifs locaux.</a:t>
            </a:r>
            <a:r>
              <a:rPr lang="fr-FR" sz="2000" dirty="0"/>
              <a:t> </a:t>
            </a:r>
          </a:p>
          <a:p>
            <a:endParaRPr lang="fr-FR" sz="2000" dirty="0" smtClean="0"/>
          </a:p>
          <a:p>
            <a:r>
              <a:rPr lang="fr-FR" sz="2000" dirty="0" smtClean="0"/>
              <a:t>Les </a:t>
            </a:r>
            <a:r>
              <a:rPr lang="fr-FR" sz="2000" dirty="0"/>
              <a:t>services de l'État s'assurent, préalablement à la signature de la convention et en tenant compte des circonstances locales, que l'organisation retenue pour l'accueil des enfants permet de </a:t>
            </a:r>
            <a:r>
              <a:rPr lang="fr-FR" sz="2000" u="sng" dirty="0"/>
              <a:t>garantir leur sécurité, la qualité éducative des activités et leur cohérence avec les objectifs poursuivis par le service public de l'éducation.</a:t>
            </a:r>
            <a:endParaRPr lang="fr-FR" sz="2000" dirty="0"/>
          </a:p>
          <a:p>
            <a:endParaRPr lang="fr-FR" sz="2000" u="sng" dirty="0" smtClean="0"/>
          </a:p>
          <a:p>
            <a:r>
              <a:rPr lang="fr-FR" sz="2000" u="sng" dirty="0" smtClean="0"/>
              <a:t>Le </a:t>
            </a:r>
            <a:r>
              <a:rPr lang="fr-FR" sz="2000" u="sng" dirty="0"/>
              <a:t>PEDT est un instrument souple et adaptable à toutes les réalités locales</a:t>
            </a:r>
            <a:r>
              <a:rPr lang="fr-FR" sz="2000" dirty="0"/>
              <a:t>. Il s'appuie sur les activités déjà mises en place par les communes ou EPCI, ainsi que sur d'autres offres existantes dans les territoires</a:t>
            </a:r>
            <a:r>
              <a:rPr lang="fr-FR" sz="2000" dirty="0" smtClean="0"/>
              <a:t>.</a:t>
            </a:r>
            <a:endParaRPr lang="fr-FR" sz="2000" dirty="0"/>
          </a:p>
        </p:txBody>
      </p:sp>
    </p:spTree>
    <p:extLst>
      <p:ext uri="{BB962C8B-B14F-4D97-AF65-F5344CB8AC3E}">
        <p14:creationId xmlns:p14="http://schemas.microsoft.com/office/powerpoint/2010/main" val="63239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contexte </a:t>
            </a:r>
            <a:r>
              <a:rPr lang="fr-FR" sz="2800" dirty="0" smtClean="0"/>
              <a:t>actuel</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0" indent="0" algn="ctr">
              <a:buNone/>
            </a:pPr>
            <a:r>
              <a:rPr lang="fr-FR" sz="2000" dirty="0" smtClean="0"/>
              <a:t>Le PEDT est un PROCESSUS</a:t>
            </a:r>
          </a:p>
          <a:p>
            <a:pPr marL="0" indent="0" algn="ctr">
              <a:buNone/>
            </a:pPr>
            <a:r>
              <a:rPr lang="fr-FR" sz="2000" dirty="0" smtClean="0"/>
              <a:t>Le PEDT est un PROJET EDUCATIF GLOBAL ET PARTENARIAL</a:t>
            </a:r>
          </a:p>
          <a:p>
            <a:endParaRPr lang="fr-FR" sz="2000" dirty="0"/>
          </a:p>
          <a:p>
            <a:r>
              <a:rPr lang="fr-FR" sz="2000" dirty="0" smtClean="0"/>
              <a:t>Une </a:t>
            </a:r>
            <a:r>
              <a:rPr lang="fr-FR" sz="2000" dirty="0"/>
              <a:t>généralisation amorcée à partir de la réforme des rythmes scolaires et réalisée</a:t>
            </a:r>
          </a:p>
          <a:p>
            <a:r>
              <a:rPr lang="fr-FR" sz="2000" dirty="0"/>
              <a:t>Déjà des évolutions depuis la 1</a:t>
            </a:r>
            <a:r>
              <a:rPr lang="fr-FR" sz="2000" baseline="30000" dirty="0"/>
              <a:t>ère</a:t>
            </a:r>
            <a:r>
              <a:rPr lang="fr-FR" sz="2000" dirty="0"/>
              <a:t> année</a:t>
            </a:r>
          </a:p>
          <a:p>
            <a:r>
              <a:rPr lang="fr-FR" sz="2000" dirty="0"/>
              <a:t>Le PEDT a vocation à englober les temps scolaire, péri et extrascolaire,</a:t>
            </a:r>
          </a:p>
          <a:p>
            <a:r>
              <a:rPr lang="fr-FR" sz="2000" dirty="0"/>
              <a:t>Des premières expériences associant le collège ou la petite enfance (transitions, passerelles),</a:t>
            </a:r>
          </a:p>
          <a:p>
            <a:r>
              <a:rPr lang="fr-FR" dirty="0"/>
              <a:t>C</a:t>
            </a:r>
            <a:r>
              <a:rPr lang="fr-FR" sz="2000" dirty="0"/>
              <a:t>oéducation, </a:t>
            </a:r>
            <a:r>
              <a:rPr lang="fr-FR" dirty="0"/>
              <a:t>C</a:t>
            </a:r>
            <a:r>
              <a:rPr lang="fr-FR" sz="2000" dirty="0"/>
              <a:t>oopération, </a:t>
            </a:r>
            <a:r>
              <a:rPr lang="fr-FR" dirty="0"/>
              <a:t>C</a:t>
            </a:r>
            <a:r>
              <a:rPr lang="fr-FR" sz="2000" dirty="0"/>
              <a:t>ohérence</a:t>
            </a:r>
            <a:r>
              <a:rPr lang="fr-FR" sz="2000" dirty="0" smtClean="0"/>
              <a:t>, </a:t>
            </a:r>
            <a:r>
              <a:rPr lang="fr-FR" dirty="0" smtClean="0"/>
              <a:t>C</a:t>
            </a:r>
            <a:r>
              <a:rPr lang="fr-FR" sz="2000" dirty="0" smtClean="0"/>
              <a:t>omplémentarité </a:t>
            </a:r>
            <a:r>
              <a:rPr lang="fr-FR" sz="2000" dirty="0"/>
              <a:t>sans </a:t>
            </a:r>
            <a:r>
              <a:rPr lang="fr-FR" sz="2000" dirty="0" smtClean="0"/>
              <a:t>substitution:</a:t>
            </a:r>
          </a:p>
          <a:p>
            <a:pPr marL="0" indent="355600">
              <a:buNone/>
            </a:pPr>
            <a:r>
              <a:rPr lang="fr-FR" sz="2000" dirty="0" smtClean="0"/>
              <a:t>À concrétiser et clarifier!</a:t>
            </a:r>
            <a:endParaRPr lang="fr-FR" sz="2000" dirty="0"/>
          </a:p>
        </p:txBody>
      </p:sp>
    </p:spTree>
    <p:extLst>
      <p:ext uri="{BB962C8B-B14F-4D97-AF65-F5344CB8AC3E}">
        <p14:creationId xmlns:p14="http://schemas.microsoft.com/office/powerpoint/2010/main" val="179034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Les principaux défis et fragilités des PEDT à ce jour</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Après la mise en place et l’organisation, travailler sur les objectifs et les contenus, la réussite éducative vers plus d’Égalité, </a:t>
            </a:r>
            <a:r>
              <a:rPr lang="fr-FR" sz="2000" dirty="0" smtClean="0"/>
              <a:t>d’Équité</a:t>
            </a:r>
          </a:p>
          <a:p>
            <a:endParaRPr lang="fr-FR" sz="2000" dirty="0"/>
          </a:p>
          <a:p>
            <a:r>
              <a:rPr lang="fr-FR" sz="2000" dirty="0"/>
              <a:t>Participation, concertation, </a:t>
            </a:r>
            <a:r>
              <a:rPr lang="fr-FR" sz="2000" dirty="0" err="1"/>
              <a:t>co</a:t>
            </a:r>
            <a:r>
              <a:rPr lang="fr-FR" sz="2000" dirty="0"/>
              <a:t>-construction: dépasser </a:t>
            </a:r>
            <a:r>
              <a:rPr lang="fr-FR" sz="2000" dirty="0" smtClean="0"/>
              <a:t>l’information</a:t>
            </a:r>
          </a:p>
          <a:p>
            <a:endParaRPr lang="fr-FR" sz="2000" dirty="0"/>
          </a:p>
          <a:p>
            <a:r>
              <a:rPr lang="fr-FR" sz="2000" dirty="0"/>
              <a:t>La place des enfants et des </a:t>
            </a:r>
            <a:r>
              <a:rPr lang="fr-FR" sz="2000" dirty="0" smtClean="0"/>
              <a:t>jeunes</a:t>
            </a:r>
          </a:p>
          <a:p>
            <a:endParaRPr lang="fr-FR" sz="2000" dirty="0"/>
          </a:p>
          <a:p>
            <a:r>
              <a:rPr lang="fr-FR" sz="2000" dirty="0"/>
              <a:t>La place des </a:t>
            </a:r>
            <a:r>
              <a:rPr lang="fr-FR" sz="2000" dirty="0" smtClean="0"/>
              <a:t>parents</a:t>
            </a:r>
          </a:p>
          <a:p>
            <a:endParaRPr lang="fr-FR" sz="2000" dirty="0"/>
          </a:p>
          <a:p>
            <a:r>
              <a:rPr lang="fr-FR" sz="2000" dirty="0"/>
              <a:t>Le périscolaire: un temps éducatif à part </a:t>
            </a:r>
            <a:r>
              <a:rPr lang="fr-FR" sz="2000" dirty="0" smtClean="0"/>
              <a:t>entière</a:t>
            </a:r>
            <a:r>
              <a:rPr lang="fr-FR" sz="2000" dirty="0"/>
              <a:t>?</a:t>
            </a:r>
          </a:p>
        </p:txBody>
      </p:sp>
    </p:spTree>
    <p:extLst>
      <p:ext uri="{BB962C8B-B14F-4D97-AF65-F5344CB8AC3E}">
        <p14:creationId xmlns:p14="http://schemas.microsoft.com/office/powerpoint/2010/main" val="30922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a:t>2</a:t>
            </a:r>
            <a:r>
              <a:rPr lang="fr-FR" dirty="0" smtClean="0"/>
              <a:t>. Pourquoi évaluer un PEDT ?</a:t>
            </a:r>
            <a:endParaRPr lang="fr-FR" dirty="0"/>
          </a:p>
        </p:txBody>
      </p:sp>
    </p:spTree>
    <p:extLst>
      <p:ext uri="{BB962C8B-B14F-4D97-AF65-F5344CB8AC3E}">
        <p14:creationId xmlns:p14="http://schemas.microsoft.com/office/powerpoint/2010/main" val="349751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Evaluer un PEDT…</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200000"/>
              </a:lnSpc>
            </a:pPr>
            <a:r>
              <a:rPr lang="fr-FR" sz="2400" dirty="0" smtClean="0"/>
              <a:t>Que veut dire évaluer ?</a:t>
            </a:r>
          </a:p>
          <a:p>
            <a:pPr>
              <a:lnSpc>
                <a:spcPct val="200000"/>
              </a:lnSpc>
            </a:pPr>
            <a:r>
              <a:rPr lang="fr-FR" sz="2400" dirty="0" smtClean="0"/>
              <a:t>Pourquoi on évalue ? Quels sont les possibles et le souhaitable en la matière ?</a:t>
            </a:r>
          </a:p>
          <a:p>
            <a:pPr>
              <a:lnSpc>
                <a:spcPct val="200000"/>
              </a:lnSpc>
            </a:pPr>
            <a:r>
              <a:rPr lang="fr-FR" sz="2400" dirty="0" smtClean="0"/>
              <a:t>Quels sont les objectifs et parmi eux les plus prioritaires ?</a:t>
            </a:r>
          </a:p>
          <a:p>
            <a:pPr>
              <a:lnSpc>
                <a:spcPct val="200000"/>
              </a:lnSpc>
            </a:pPr>
            <a:r>
              <a:rPr lang="fr-FR" sz="2400" dirty="0" smtClean="0"/>
              <a:t>Sur quoi porte l’évaluation ? Quel est son périmètre ?</a:t>
            </a:r>
          </a:p>
        </p:txBody>
      </p:sp>
    </p:spTree>
    <p:extLst>
      <p:ext uri="{BB962C8B-B14F-4D97-AF65-F5344CB8AC3E}">
        <p14:creationId xmlns:p14="http://schemas.microsoft.com/office/powerpoint/2010/main" val="13334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des PEDT : où en </a:t>
            </a:r>
            <a:r>
              <a:rPr lang="fr-FR" sz="2800" dirty="0"/>
              <a:t>sommes-nous à ce </a:t>
            </a:r>
            <a:r>
              <a:rPr lang="fr-FR" sz="2800" dirty="0" smtClean="0"/>
              <a:t>jour ?</a:t>
            </a:r>
            <a:endParaRPr lang="fr-FR" sz="2800" dirty="0"/>
          </a:p>
        </p:txBody>
      </p:sp>
      <p:sp>
        <p:nvSpPr>
          <p:cNvPr id="3" name="Espace réservé du contenu 2"/>
          <p:cNvSpPr>
            <a:spLocks noGrp="1"/>
          </p:cNvSpPr>
          <p:nvPr>
            <p:ph idx="1"/>
          </p:nvPr>
        </p:nvSpPr>
        <p:spPr>
          <a:xfrm>
            <a:off x="539552" y="1268760"/>
            <a:ext cx="8229600" cy="4525963"/>
          </a:xfrm>
        </p:spPr>
        <p:txBody>
          <a:bodyPr>
            <a:noAutofit/>
          </a:bodyPr>
          <a:lstStyle/>
          <a:p>
            <a:pPr>
              <a:lnSpc>
                <a:spcPct val="150000"/>
              </a:lnSpc>
            </a:pPr>
            <a:r>
              <a:rPr lang="fr-FR" sz="3200" dirty="0" smtClean="0"/>
              <a:t>Constats de l’enquête PEDT 2015 de l’Observatoire </a:t>
            </a:r>
            <a:r>
              <a:rPr lang="fr-FR" sz="3200" dirty="0" err="1" smtClean="0"/>
              <a:t>Poloc</a:t>
            </a:r>
            <a:endParaRPr lang="fr-FR" sz="3200" dirty="0" smtClean="0"/>
          </a:p>
          <a:p>
            <a:pPr>
              <a:lnSpc>
                <a:spcPct val="150000"/>
              </a:lnSpc>
            </a:pPr>
            <a:r>
              <a:rPr lang="fr-FR" sz="3200" dirty="0" smtClean="0"/>
              <a:t>Travaux d’évaluation de PEDT et entretiens</a:t>
            </a:r>
          </a:p>
        </p:txBody>
      </p:sp>
    </p:spTree>
    <p:extLst>
      <p:ext uri="{BB962C8B-B14F-4D97-AF65-F5344CB8AC3E}">
        <p14:creationId xmlns:p14="http://schemas.microsoft.com/office/powerpoint/2010/main" val="314868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locale d’un PEDT : enjeux majeurs</a:t>
            </a:r>
            <a:endParaRPr lang="fr-FR" sz="2800" dirty="0"/>
          </a:p>
        </p:txBody>
      </p:sp>
      <p:sp>
        <p:nvSpPr>
          <p:cNvPr id="3" name="Espace réservé du contenu 2"/>
          <p:cNvSpPr>
            <a:spLocks noGrp="1"/>
          </p:cNvSpPr>
          <p:nvPr>
            <p:ph idx="1"/>
          </p:nvPr>
        </p:nvSpPr>
        <p:spPr>
          <a:xfrm>
            <a:off x="457200" y="1196752"/>
            <a:ext cx="8229600" cy="4525963"/>
          </a:xfrm>
        </p:spPr>
        <p:txBody>
          <a:bodyPr>
            <a:noAutofit/>
          </a:bodyPr>
          <a:lstStyle/>
          <a:p>
            <a:r>
              <a:rPr lang="fr-FR" sz="2000" dirty="0" smtClean="0"/>
              <a:t>Enjeu premier : produire un effet levier pour améliorer les résultats propres du PEDT</a:t>
            </a:r>
          </a:p>
          <a:p>
            <a:pPr lvl="1"/>
            <a:r>
              <a:rPr lang="fr-FR" sz="2000" dirty="0" smtClean="0"/>
              <a:t>Identifier les « plus values » propres au PEDT : qu’est-ce qui fonctionne bien ? Qu’est-ce qui produit des résultats tangibles ?</a:t>
            </a:r>
          </a:p>
          <a:p>
            <a:pPr lvl="1"/>
            <a:r>
              <a:rPr lang="fr-FR" sz="2000" dirty="0" smtClean="0"/>
              <a:t>Dégager des solutions, des perspectives individuelles et collectives, des pistes de progression</a:t>
            </a:r>
          </a:p>
          <a:p>
            <a:pPr lvl="1"/>
            <a:r>
              <a:rPr lang="fr-FR" sz="2000" dirty="0" smtClean="0"/>
              <a:t>Pérenniser les effets positifs : obtenir un effet retour sur le dispositif et ses actions, sur les postures professionnelles, voire sur les « droits communs »</a:t>
            </a:r>
          </a:p>
          <a:p>
            <a:pPr lvl="1"/>
            <a:endParaRPr lang="fr-FR" sz="2000" dirty="0" smtClean="0"/>
          </a:p>
          <a:p>
            <a:r>
              <a:rPr lang="fr-FR" sz="2000" dirty="0" smtClean="0"/>
              <a:t>Point de vigilance : elle ne doit pas être un jugement de valeur sur les personnes mais être conçue comme un outil de pilotage concerté, d’action collective partagée et de progrès continu.</a:t>
            </a:r>
          </a:p>
        </p:txBody>
      </p:sp>
    </p:spTree>
    <p:extLst>
      <p:ext uri="{BB962C8B-B14F-4D97-AF65-F5344CB8AC3E}">
        <p14:creationId xmlns:p14="http://schemas.microsoft.com/office/powerpoint/2010/main" val="346563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1904"/>
            <a:ext cx="8229600" cy="1143000"/>
          </a:xfrm>
        </p:spPr>
        <p:txBody>
          <a:bodyPr>
            <a:noAutofit/>
          </a:bodyPr>
          <a:lstStyle/>
          <a:p>
            <a:pPr lvl="0"/>
            <a:r>
              <a:rPr lang="fr-FR" dirty="0" smtClean="0"/>
              <a:t>Présentation des participants</a:t>
            </a:r>
            <a:br>
              <a:rPr lang="fr-FR" dirty="0" smtClean="0"/>
            </a:br>
            <a:endParaRPr lang="fr-FR" dirty="0">
              <a:solidFill>
                <a:schemeClr val="tx1"/>
              </a:solidFill>
            </a:endParaRPr>
          </a:p>
        </p:txBody>
      </p:sp>
      <p:sp>
        <p:nvSpPr>
          <p:cNvPr id="3" name="Titre 1"/>
          <p:cNvSpPr txBox="1">
            <a:spLocks/>
          </p:cNvSpPr>
          <p:nvPr/>
        </p:nvSpPr>
        <p:spPr>
          <a:xfrm>
            <a:off x="395536" y="2204864"/>
            <a:ext cx="8362790"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marL="457200" indent="-457200" algn="l">
              <a:lnSpc>
                <a:spcPct val="150000"/>
              </a:lnSpc>
              <a:buFont typeface="Arial" panose="020B0604020202020204" pitchFamily="34" charset="0"/>
              <a:buChar char="•"/>
            </a:pPr>
            <a:r>
              <a:rPr lang="fr-FR" sz="2800" dirty="0" smtClean="0">
                <a:solidFill>
                  <a:schemeClr val="tx1"/>
                </a:solidFill>
              </a:rPr>
              <a:t>Yves </a:t>
            </a:r>
            <a:r>
              <a:rPr lang="fr-FR" sz="2800" dirty="0" err="1" smtClean="0">
                <a:solidFill>
                  <a:schemeClr val="tx1"/>
                </a:solidFill>
              </a:rPr>
              <a:t>Fournel</a:t>
            </a:r>
            <a:r>
              <a:rPr lang="fr-FR" sz="2800" dirty="0" smtClean="0">
                <a:solidFill>
                  <a:schemeClr val="tx1"/>
                </a:solidFill>
              </a:rPr>
              <a:t>, Directeur Observatoire POLOC</a:t>
            </a:r>
            <a:endParaRPr lang="fr-FR" sz="2800" dirty="0">
              <a:solidFill>
                <a:schemeClr val="tx1"/>
              </a:solidFill>
            </a:endParaRPr>
          </a:p>
          <a:p>
            <a:pPr marL="457200" indent="-457200" algn="l">
              <a:lnSpc>
                <a:spcPct val="150000"/>
              </a:lnSpc>
              <a:buFont typeface="Arial" panose="020B0604020202020204" pitchFamily="34" charset="0"/>
              <a:buChar char="•"/>
            </a:pPr>
            <a:r>
              <a:rPr lang="fr-FR" sz="2800" dirty="0" smtClean="0">
                <a:solidFill>
                  <a:schemeClr val="tx1"/>
                </a:solidFill>
              </a:rPr>
              <a:t>Christophe </a:t>
            </a:r>
            <a:r>
              <a:rPr lang="fr-FR" sz="2800" dirty="0" err="1" smtClean="0">
                <a:solidFill>
                  <a:schemeClr val="tx1"/>
                </a:solidFill>
              </a:rPr>
              <a:t>Parnet</a:t>
            </a:r>
            <a:r>
              <a:rPr lang="fr-FR" sz="2800" dirty="0" smtClean="0">
                <a:solidFill>
                  <a:schemeClr val="tx1"/>
                </a:solidFill>
              </a:rPr>
              <a:t>, Doctorant UMR Triangle</a:t>
            </a:r>
          </a:p>
          <a:p>
            <a:pPr marL="457200" indent="-457200" algn="l">
              <a:lnSpc>
                <a:spcPct val="150000"/>
              </a:lnSpc>
              <a:buFont typeface="Arial" panose="020B0604020202020204" pitchFamily="34" charset="0"/>
              <a:buChar char="•"/>
            </a:pPr>
            <a:r>
              <a:rPr lang="fr-FR" sz="2800" dirty="0">
                <a:solidFill>
                  <a:schemeClr val="tx1"/>
                </a:solidFill>
              </a:rPr>
              <a:t>Edwige Coureau-</a:t>
            </a:r>
            <a:r>
              <a:rPr lang="fr-FR" sz="2800" dirty="0" err="1">
                <a:solidFill>
                  <a:schemeClr val="tx1"/>
                </a:solidFill>
              </a:rPr>
              <a:t>Falquerho</a:t>
            </a:r>
            <a:r>
              <a:rPr lang="fr-FR" sz="2800" dirty="0">
                <a:solidFill>
                  <a:schemeClr val="tx1"/>
                </a:solidFill>
              </a:rPr>
              <a:t>, Ingénieure d’étude POLOC</a:t>
            </a:r>
          </a:p>
          <a:p>
            <a:pPr marL="457200" indent="-457200" algn="l">
              <a:lnSpc>
                <a:spcPct val="150000"/>
              </a:lnSpc>
              <a:buFont typeface="Arial" panose="020B0604020202020204" pitchFamily="34" charset="0"/>
              <a:buChar char="•"/>
            </a:pPr>
            <a:r>
              <a:rPr lang="fr-FR" sz="2800" dirty="0" smtClean="0">
                <a:solidFill>
                  <a:schemeClr val="tx1"/>
                </a:solidFill>
              </a:rPr>
              <a:t>Camillo </a:t>
            </a:r>
            <a:r>
              <a:rPr lang="fr-FR" sz="2800" dirty="0" err="1" smtClean="0">
                <a:solidFill>
                  <a:schemeClr val="tx1"/>
                </a:solidFill>
              </a:rPr>
              <a:t>Argibay</a:t>
            </a:r>
            <a:r>
              <a:rPr lang="fr-FR" sz="2800" dirty="0" smtClean="0">
                <a:solidFill>
                  <a:schemeClr val="tx1"/>
                </a:solidFill>
              </a:rPr>
              <a:t>, Doctorant UMR Triangle excusé</a:t>
            </a:r>
          </a:p>
          <a:p>
            <a:pPr marL="457200" indent="-457200" algn="l">
              <a:lnSpc>
                <a:spcPct val="150000"/>
              </a:lnSpc>
              <a:buFont typeface="Arial" panose="020B0604020202020204" pitchFamily="34" charset="0"/>
              <a:buChar char="•"/>
            </a:pPr>
            <a:r>
              <a:rPr lang="fr-FR" sz="2800" dirty="0" smtClean="0">
                <a:solidFill>
                  <a:schemeClr val="tx1"/>
                </a:solidFill>
              </a:rPr>
              <a:t>Anouk Flamant, Docteur UMR Triangle excusée</a:t>
            </a:r>
            <a:endParaRPr lang="fr-FR" sz="2800" dirty="0">
              <a:solidFill>
                <a:schemeClr val="tx1"/>
              </a:solidFill>
            </a:endParaRPr>
          </a:p>
        </p:txBody>
      </p:sp>
    </p:spTree>
    <p:extLst>
      <p:ext uri="{BB962C8B-B14F-4D97-AF65-F5344CB8AC3E}">
        <p14:creationId xmlns:p14="http://schemas.microsoft.com/office/powerpoint/2010/main" val="305698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a:t>L’évaluation locale d’un </a:t>
            </a:r>
            <a:r>
              <a:rPr lang="fr-FR" sz="2800" dirty="0" smtClean="0"/>
              <a:t>PEDT : les principes</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150000"/>
              </a:lnSpc>
            </a:pPr>
            <a:r>
              <a:rPr lang="fr-FR" sz="2400" dirty="0" smtClean="0"/>
              <a:t>Une évaluation locale avant tout participative et formative</a:t>
            </a:r>
          </a:p>
          <a:p>
            <a:pPr lvl="1">
              <a:lnSpc>
                <a:spcPct val="150000"/>
              </a:lnSpc>
            </a:pPr>
            <a:endParaRPr lang="fr-FR" sz="500" dirty="0" smtClean="0"/>
          </a:p>
          <a:p>
            <a:pPr>
              <a:lnSpc>
                <a:spcPct val="150000"/>
              </a:lnSpc>
            </a:pPr>
            <a:r>
              <a:rPr lang="fr-FR" sz="2400" dirty="0" smtClean="0"/>
              <a:t>Enjeux et objectifs à l’échelle territoriale :</a:t>
            </a:r>
          </a:p>
          <a:p>
            <a:pPr lvl="1">
              <a:lnSpc>
                <a:spcPct val="150000"/>
              </a:lnSpc>
            </a:pPr>
            <a:r>
              <a:rPr lang="fr-FR" sz="2000" dirty="0" smtClean="0"/>
              <a:t>Coproduire avec les acteurs </a:t>
            </a:r>
            <a:r>
              <a:rPr lang="fr-FR" sz="2000" dirty="0"/>
              <a:t>de terrain et </a:t>
            </a:r>
            <a:r>
              <a:rPr lang="fr-FR" sz="2000" dirty="0" smtClean="0"/>
              <a:t>leurs </a:t>
            </a:r>
            <a:r>
              <a:rPr lang="fr-FR" sz="2000" dirty="0"/>
              <a:t>partenaires des informations utiles sur le fonctionnement </a:t>
            </a:r>
            <a:r>
              <a:rPr lang="fr-FR" sz="2000" dirty="0" smtClean="0"/>
              <a:t>du PEDT, sur les effets qu’il </a:t>
            </a:r>
            <a:r>
              <a:rPr lang="fr-FR" sz="2000" dirty="0"/>
              <a:t>« produit » au niveau du territoire, </a:t>
            </a:r>
            <a:r>
              <a:rPr lang="fr-FR" sz="2000" dirty="0" smtClean="0"/>
              <a:t>sur </a:t>
            </a:r>
            <a:r>
              <a:rPr lang="fr-FR" sz="2000" dirty="0"/>
              <a:t>les évolutions qu’il induit ou </a:t>
            </a:r>
            <a:r>
              <a:rPr lang="fr-FR" sz="2000" dirty="0" smtClean="0"/>
              <a:t>nourrit </a:t>
            </a:r>
            <a:r>
              <a:rPr lang="fr-FR" sz="2000" dirty="0"/>
              <a:t>à l’échelle de la </a:t>
            </a:r>
            <a:r>
              <a:rPr lang="fr-FR" sz="2000" dirty="0" smtClean="0"/>
              <a:t>commune</a:t>
            </a:r>
          </a:p>
          <a:p>
            <a:pPr lvl="1">
              <a:lnSpc>
                <a:spcPct val="150000"/>
              </a:lnSpc>
            </a:pPr>
            <a:r>
              <a:rPr lang="fr-FR" sz="2000" dirty="0" smtClean="0"/>
              <a:t>Contribuer à l’évolution du projet</a:t>
            </a:r>
          </a:p>
          <a:p>
            <a:pPr lvl="1">
              <a:lnSpc>
                <a:spcPct val="150000"/>
              </a:lnSpc>
            </a:pPr>
            <a:r>
              <a:rPr lang="fr-FR" sz="2000" dirty="0" smtClean="0"/>
              <a:t>Alimenter </a:t>
            </a:r>
            <a:r>
              <a:rPr lang="fr-FR" sz="2000" dirty="0"/>
              <a:t>la dynamique globale de recherche autour des projets et programmes éducatifs menés sur les territoires. </a:t>
            </a:r>
            <a:endParaRPr lang="fr-FR" sz="2000" b="1" dirty="0" smtClean="0"/>
          </a:p>
        </p:txBody>
      </p:sp>
    </p:spTree>
    <p:extLst>
      <p:ext uri="{BB962C8B-B14F-4D97-AF65-F5344CB8AC3E}">
        <p14:creationId xmlns:p14="http://schemas.microsoft.com/office/powerpoint/2010/main" val="311108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algn="l"/>
            <a:r>
              <a:rPr lang="fr-FR" sz="2800" dirty="0"/>
              <a:t>L’évaluation locale d’un </a:t>
            </a:r>
            <a:r>
              <a:rPr lang="fr-FR" sz="2800" dirty="0" smtClean="0"/>
              <a:t>PEDT : des </a:t>
            </a:r>
            <a:r>
              <a:rPr lang="fr-FR" sz="2800" dirty="0"/>
              <a:t>limites à garder en </a:t>
            </a:r>
            <a:r>
              <a:rPr lang="fr-FR" sz="2800" dirty="0" smtClean="0"/>
              <a:t>tête</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150000"/>
              </a:lnSpc>
            </a:pPr>
            <a:r>
              <a:rPr lang="fr-FR" sz="2200" b="1" dirty="0" smtClean="0"/>
              <a:t>L’évaluation locale d’un </a:t>
            </a:r>
            <a:r>
              <a:rPr lang="fr-FR" sz="2200" b="1" dirty="0"/>
              <a:t>PEDT </a:t>
            </a:r>
            <a:r>
              <a:rPr lang="fr-FR" sz="2200" b="1" u="sng" dirty="0" smtClean="0"/>
              <a:t>apporte des éléments mais ne </a:t>
            </a:r>
            <a:r>
              <a:rPr lang="fr-FR" sz="2200" b="1" u="sng" dirty="0"/>
              <a:t>peut </a:t>
            </a:r>
            <a:r>
              <a:rPr lang="fr-FR" sz="2200" b="1" u="sng" dirty="0" smtClean="0"/>
              <a:t>pas à </a:t>
            </a:r>
            <a:r>
              <a:rPr lang="fr-FR" sz="2200" b="1" u="sng" dirty="0"/>
              <a:t>elle seule répondre</a:t>
            </a:r>
            <a:r>
              <a:rPr lang="fr-FR" sz="2200" b="1" dirty="0"/>
              <a:t> à l’ensemble des questions que pose le développement des politiques éducatives locales</a:t>
            </a:r>
            <a:r>
              <a:rPr lang="fr-FR" sz="2200" dirty="0"/>
              <a:t> </a:t>
            </a:r>
            <a:r>
              <a:rPr lang="fr-FR" sz="2200" dirty="0" smtClean="0"/>
              <a:t>(réduction </a:t>
            </a:r>
            <a:r>
              <a:rPr lang="fr-FR" sz="2200" dirty="0"/>
              <a:t>des inégalités scolaires, </a:t>
            </a:r>
            <a:r>
              <a:rPr lang="fr-FR" sz="2200" dirty="0" smtClean="0"/>
              <a:t>réussite </a:t>
            </a:r>
            <a:r>
              <a:rPr lang="fr-FR" sz="2200" dirty="0"/>
              <a:t>éducative de </a:t>
            </a:r>
            <a:r>
              <a:rPr lang="fr-FR" sz="2200" dirty="0" smtClean="0"/>
              <a:t>tous, vivre </a:t>
            </a:r>
            <a:r>
              <a:rPr lang="fr-FR" sz="2200" dirty="0"/>
              <a:t>ensemble, </a:t>
            </a:r>
            <a:r>
              <a:rPr lang="fr-FR" sz="2200" dirty="0" smtClean="0"/>
              <a:t>insertion socio-professionnelle...)</a:t>
            </a:r>
          </a:p>
          <a:p>
            <a:pPr>
              <a:lnSpc>
                <a:spcPct val="150000"/>
              </a:lnSpc>
            </a:pPr>
            <a:endParaRPr lang="fr-FR" sz="1600" b="1" dirty="0" smtClean="0"/>
          </a:p>
          <a:p>
            <a:pPr>
              <a:lnSpc>
                <a:spcPct val="150000"/>
              </a:lnSpc>
            </a:pPr>
            <a:r>
              <a:rPr lang="fr-FR" sz="2200" b="1" dirty="0" smtClean="0"/>
              <a:t>Une difficulté à isoler les </a:t>
            </a:r>
            <a:r>
              <a:rPr lang="fr-FR" sz="2200" b="1" dirty="0"/>
              <a:t>effets propres </a:t>
            </a:r>
            <a:r>
              <a:rPr lang="fr-FR" sz="2200" b="1" dirty="0" smtClean="0"/>
              <a:t>au PEDT en </a:t>
            </a:r>
            <a:r>
              <a:rPr lang="fr-FR" sz="2200" b="1" dirty="0"/>
              <a:t>matière de réussite scolaire comme en matière d’évolution des comportements individuels</a:t>
            </a:r>
            <a:r>
              <a:rPr lang="fr-FR" sz="2200" dirty="0"/>
              <a:t>. </a:t>
            </a:r>
            <a:endParaRPr lang="fr-FR" sz="2200" b="1" dirty="0"/>
          </a:p>
        </p:txBody>
      </p:sp>
    </p:spTree>
    <p:extLst>
      <p:ext uri="{BB962C8B-B14F-4D97-AF65-F5344CB8AC3E}">
        <p14:creationId xmlns:p14="http://schemas.microsoft.com/office/powerpoint/2010/main" val="212697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539552" y="548680"/>
            <a:ext cx="7848872" cy="5029241"/>
          </a:xfrm>
          <a:prstGeom prst="rect">
            <a:avLst/>
          </a:prstGeom>
        </p:spPr>
      </p:pic>
      <p:sp>
        <p:nvSpPr>
          <p:cNvPr id="5" name="Zone de texte 1"/>
          <p:cNvSpPr txBox="1"/>
          <p:nvPr/>
        </p:nvSpPr>
        <p:spPr>
          <a:xfrm>
            <a:off x="7308304" y="5044045"/>
            <a:ext cx="914400" cy="314325"/>
          </a:xfrm>
          <a:prstGeom prst="rect">
            <a:avLst/>
          </a:prstGeom>
          <a:solidFill>
            <a:srgbClr val="FF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1" i="0" u="none" strike="noStrike" kern="0" cap="none" spc="0" normalizeH="0" baseline="0" noProof="0">
                <a:ln>
                  <a:noFill/>
                </a:ln>
                <a:solidFill>
                  <a:sysClr val="windowText" lastClr="000000"/>
                </a:solidFill>
                <a:effectLst/>
                <a:uLnTx/>
                <a:uFillTx/>
                <a:latin typeface="Arial"/>
                <a:ea typeface="Calibri"/>
                <a:cs typeface="Times New Roman"/>
              </a:rPr>
              <a:t>Critères</a:t>
            </a:r>
            <a:endParaRPr kumimoji="0" lang="fr-FR"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67379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Autofit/>
          </a:bodyPr>
          <a:lstStyle/>
          <a:p>
            <a:pPr lvl="0" algn="l"/>
            <a:r>
              <a:rPr lang="fr-FR" sz="2800" dirty="0"/>
              <a:t>L’évaluation locale d’un PEDT : </a:t>
            </a:r>
            <a:r>
              <a:rPr lang="fr-FR" sz="2800" dirty="0" smtClean="0"/>
              <a:t>les </a:t>
            </a:r>
            <a:r>
              <a:rPr lang="fr-FR" sz="2800" dirty="0"/>
              <a:t>principaux résultats que l’on est en droit </a:t>
            </a:r>
            <a:r>
              <a:rPr lang="fr-FR" sz="2800" dirty="0" smtClean="0"/>
              <a:t>d’attendre</a:t>
            </a:r>
            <a:endParaRPr lang="fr-FR" sz="2800" dirty="0"/>
          </a:p>
        </p:txBody>
      </p:sp>
      <p:sp>
        <p:nvSpPr>
          <p:cNvPr id="3" name="Espace réservé du contenu 2"/>
          <p:cNvSpPr>
            <a:spLocks noGrp="1"/>
          </p:cNvSpPr>
          <p:nvPr>
            <p:ph idx="1"/>
          </p:nvPr>
        </p:nvSpPr>
        <p:spPr>
          <a:xfrm>
            <a:off x="457200" y="1351309"/>
            <a:ext cx="8229600" cy="4525963"/>
          </a:xfrm>
        </p:spPr>
        <p:txBody>
          <a:bodyPr vert="horz" lIns="91440" tIns="45720" rIns="91440" bIns="45720" rtlCol="0">
            <a:noAutofit/>
          </a:bodyPr>
          <a:lstStyle/>
          <a:p>
            <a:r>
              <a:rPr lang="fr-FR" sz="2000" b="1" dirty="0" smtClean="0"/>
              <a:t>Une </a:t>
            </a:r>
            <a:r>
              <a:rPr lang="fr-FR" sz="2000" b="1" dirty="0"/>
              <a:t>vision claire et partagée de l’évolution des réalisations en </a:t>
            </a:r>
            <a:r>
              <a:rPr lang="fr-FR" sz="2000" b="1" dirty="0" smtClean="0"/>
              <a:t>matière scolaire, péri </a:t>
            </a:r>
            <a:r>
              <a:rPr lang="fr-FR" sz="2000" b="1" dirty="0"/>
              <a:t>et extra scolaire </a:t>
            </a:r>
            <a:r>
              <a:rPr lang="fr-FR" sz="2000" b="1" dirty="0" smtClean="0"/>
              <a:t>depuis </a:t>
            </a:r>
            <a:r>
              <a:rPr lang="fr-FR" sz="2000" b="1" dirty="0"/>
              <a:t>sa mise en </a:t>
            </a:r>
            <a:r>
              <a:rPr lang="fr-FR" sz="2000" b="1" dirty="0" smtClean="0"/>
              <a:t>place</a:t>
            </a:r>
          </a:p>
          <a:p>
            <a:endParaRPr lang="fr-FR" sz="500" b="1" dirty="0"/>
          </a:p>
          <a:p>
            <a:r>
              <a:rPr lang="fr-FR" sz="2000" dirty="0"/>
              <a:t>Une analyse </a:t>
            </a:r>
            <a:r>
              <a:rPr lang="fr-FR" sz="2000" dirty="0" smtClean="0"/>
              <a:t>des avancées / manques / dysfonctionnements </a:t>
            </a:r>
            <a:r>
              <a:rPr lang="fr-FR" sz="2000" dirty="0"/>
              <a:t>du PEDT en tant que dispositif : </a:t>
            </a:r>
          </a:p>
          <a:p>
            <a:pPr lvl="1"/>
            <a:r>
              <a:rPr lang="fr-FR" sz="2000" dirty="0"/>
              <a:t>en quoi ne répond-il pas ou pas suffisamment aux besoins éducatifs locaux ? </a:t>
            </a:r>
            <a:r>
              <a:rPr lang="fr-FR" sz="2000" dirty="0" smtClean="0"/>
              <a:t>(pertinence, à propos)</a:t>
            </a:r>
            <a:endParaRPr lang="fr-FR" sz="2000" dirty="0"/>
          </a:p>
          <a:p>
            <a:pPr lvl="1"/>
            <a:r>
              <a:rPr lang="fr-FR" sz="2000" dirty="0"/>
              <a:t>ses modalités de mise en œuvre sont-elles adaptées ? </a:t>
            </a:r>
            <a:r>
              <a:rPr lang="fr-FR" sz="2000" dirty="0" smtClean="0"/>
              <a:t>(efficacité</a:t>
            </a:r>
            <a:r>
              <a:rPr lang="fr-FR" sz="2000" dirty="0"/>
              <a:t>, </a:t>
            </a:r>
            <a:r>
              <a:rPr lang="fr-FR" sz="2000" dirty="0" smtClean="0"/>
              <a:t>efficience</a:t>
            </a:r>
            <a:r>
              <a:rPr lang="fr-FR" sz="2000" dirty="0"/>
              <a:t>)</a:t>
            </a:r>
          </a:p>
          <a:p>
            <a:pPr lvl="1"/>
            <a:r>
              <a:rPr lang="fr-FR" sz="2000" dirty="0"/>
              <a:t>la mobilisation des acteurs et le partenariat sont-ils optimaux ? </a:t>
            </a:r>
            <a:r>
              <a:rPr lang="fr-FR" sz="2000" dirty="0" smtClean="0"/>
              <a:t>(cohérence)</a:t>
            </a:r>
          </a:p>
          <a:p>
            <a:pPr lvl="1"/>
            <a:endParaRPr lang="fr-FR" sz="500" dirty="0"/>
          </a:p>
          <a:p>
            <a:r>
              <a:rPr lang="fr-FR" sz="2000" dirty="0"/>
              <a:t>Des réponses </a:t>
            </a:r>
            <a:r>
              <a:rPr lang="fr-FR" sz="2000" dirty="0" smtClean="0"/>
              <a:t>aux </a:t>
            </a:r>
            <a:r>
              <a:rPr lang="fr-FR" sz="2000" dirty="0"/>
              <a:t>2 à 3 questionnements stratégiques locaux jugés </a:t>
            </a:r>
            <a:r>
              <a:rPr lang="fr-FR" sz="2000" dirty="0" smtClean="0"/>
              <a:t>prioritaires</a:t>
            </a:r>
          </a:p>
          <a:p>
            <a:endParaRPr lang="fr-FR" sz="500" dirty="0"/>
          </a:p>
          <a:p>
            <a:r>
              <a:rPr lang="fr-FR" sz="2000" dirty="0"/>
              <a:t>Une dynamique de réflexivité et de </a:t>
            </a:r>
            <a:r>
              <a:rPr lang="fr-FR" sz="2000" dirty="0" smtClean="0"/>
              <a:t>ré-interrogation </a:t>
            </a:r>
            <a:r>
              <a:rPr lang="fr-FR" sz="2000" dirty="0"/>
              <a:t>des pratiques professionnelles des acteurs </a:t>
            </a:r>
            <a:r>
              <a:rPr lang="fr-FR" sz="2000" dirty="0" smtClean="0"/>
              <a:t>éducatifs.</a:t>
            </a:r>
            <a:endParaRPr lang="fr-FR" sz="2000" dirty="0"/>
          </a:p>
        </p:txBody>
      </p:sp>
    </p:spTree>
    <p:extLst>
      <p:ext uri="{BB962C8B-B14F-4D97-AF65-F5344CB8AC3E}">
        <p14:creationId xmlns:p14="http://schemas.microsoft.com/office/powerpoint/2010/main" val="172833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smtClean="0"/>
              <a:t>Une évaluation participative et formative</a:t>
            </a:r>
            <a:endParaRPr lang="fr-FR" sz="2800" dirty="0"/>
          </a:p>
        </p:txBody>
      </p:sp>
      <p:sp>
        <p:nvSpPr>
          <p:cNvPr id="3" name="Espace réservé du contenu 2"/>
          <p:cNvSpPr>
            <a:spLocks noGrp="1"/>
          </p:cNvSpPr>
          <p:nvPr>
            <p:ph idx="1"/>
          </p:nvPr>
        </p:nvSpPr>
        <p:spPr>
          <a:xfrm>
            <a:off x="457200" y="1124744"/>
            <a:ext cx="8229600" cy="4525963"/>
          </a:xfrm>
        </p:spPr>
        <p:txBody>
          <a:bodyPr vert="horz" lIns="91440" tIns="45720" rIns="91440" bIns="45720" rtlCol="0">
            <a:noAutofit/>
          </a:bodyPr>
          <a:lstStyle/>
          <a:p>
            <a:r>
              <a:rPr lang="fr-FR" sz="2000" dirty="0"/>
              <a:t>Le choix d’une posture évaluative non </a:t>
            </a:r>
            <a:r>
              <a:rPr lang="fr-FR" sz="2000" dirty="0" smtClean="0"/>
              <a:t>surplombante : ni </a:t>
            </a:r>
            <a:r>
              <a:rPr lang="fr-FR" sz="2000" dirty="0"/>
              <a:t>contrôle, ni audit, ni </a:t>
            </a:r>
            <a:r>
              <a:rPr lang="fr-FR" sz="2000" dirty="0" smtClean="0"/>
              <a:t>simple bilan</a:t>
            </a:r>
          </a:p>
          <a:p>
            <a:endParaRPr lang="fr-FR" sz="500" dirty="0"/>
          </a:p>
          <a:p>
            <a:r>
              <a:rPr lang="fr-FR" sz="2000" dirty="0" smtClean="0"/>
              <a:t>Une démarche et une méthode adaptées au contexte local </a:t>
            </a:r>
            <a:r>
              <a:rPr lang="fr-FR" sz="2000" dirty="0"/>
              <a:t>: le souhait d’éviter la normalisation / </a:t>
            </a:r>
            <a:r>
              <a:rPr lang="fr-FR" sz="2000" dirty="0" smtClean="0"/>
              <a:t>standardisation</a:t>
            </a:r>
          </a:p>
          <a:p>
            <a:endParaRPr lang="fr-FR" sz="500" dirty="0"/>
          </a:p>
          <a:p>
            <a:r>
              <a:rPr lang="fr-FR" sz="2000" dirty="0" smtClean="0"/>
              <a:t>Une évaluation participative, au </a:t>
            </a:r>
            <a:r>
              <a:rPr lang="fr-FR" sz="2000" dirty="0"/>
              <a:t>croisement de l’auto-évaluation et de l’évaluation externe </a:t>
            </a:r>
            <a:endParaRPr lang="fr-FR" sz="2000" dirty="0" smtClean="0"/>
          </a:p>
          <a:p>
            <a:pPr lvl="1"/>
            <a:r>
              <a:rPr lang="fr-FR" sz="2000" dirty="0" smtClean="0"/>
              <a:t>Croiser l’ensemble </a:t>
            </a:r>
            <a:r>
              <a:rPr lang="fr-FR" sz="2000" dirty="0"/>
              <a:t>des points de vue concernés </a:t>
            </a:r>
            <a:r>
              <a:rPr lang="fr-FR" sz="2000" dirty="0" smtClean="0"/>
              <a:t>pour augmenter </a:t>
            </a:r>
            <a:r>
              <a:rPr lang="fr-FR" sz="2000" dirty="0"/>
              <a:t>la qualité de l’évaluation </a:t>
            </a:r>
            <a:r>
              <a:rPr lang="fr-FR" sz="2000" dirty="0" smtClean="0"/>
              <a:t>et optimiser </a:t>
            </a:r>
            <a:r>
              <a:rPr lang="fr-FR" sz="2000" dirty="0"/>
              <a:t>l’appropriation de ses résultats et des évolutions qui </a:t>
            </a:r>
            <a:r>
              <a:rPr lang="fr-FR" sz="2000" dirty="0" smtClean="0"/>
              <a:t>pourraient en découler.</a:t>
            </a:r>
          </a:p>
          <a:p>
            <a:pPr lvl="1"/>
            <a:endParaRPr lang="fr-FR" sz="500" dirty="0"/>
          </a:p>
          <a:p>
            <a:r>
              <a:rPr lang="fr-FR" sz="2000" dirty="0" smtClean="0"/>
              <a:t>Une démarche à visée </a:t>
            </a:r>
            <a:r>
              <a:rPr lang="fr-FR" sz="2000" dirty="0" err="1" smtClean="0"/>
              <a:t>endo</a:t>
            </a:r>
            <a:r>
              <a:rPr lang="fr-FR" sz="2000" dirty="0" smtClean="0"/>
              <a:t>-formative et « </a:t>
            </a:r>
            <a:r>
              <a:rPr lang="fr-FR" sz="2000" dirty="0" err="1" smtClean="0"/>
              <a:t>encapacitante</a:t>
            </a:r>
            <a:r>
              <a:rPr lang="fr-FR" sz="2000" dirty="0" smtClean="0"/>
              <a:t> » </a:t>
            </a:r>
          </a:p>
          <a:p>
            <a:pPr lvl="1"/>
            <a:r>
              <a:rPr lang="fr-FR" sz="2000" dirty="0" smtClean="0"/>
              <a:t>Une logique </a:t>
            </a:r>
            <a:r>
              <a:rPr lang="fr-FR" sz="2000" dirty="0"/>
              <a:t>incitative </a:t>
            </a:r>
            <a:r>
              <a:rPr lang="fr-FR" sz="2000" dirty="0" smtClean="0"/>
              <a:t>plus que prescriptive</a:t>
            </a:r>
            <a:endParaRPr lang="fr-FR" sz="2000" dirty="0"/>
          </a:p>
          <a:p>
            <a:pPr lvl="1"/>
            <a:r>
              <a:rPr lang="fr-FR" sz="2000" dirty="0"/>
              <a:t>O</a:t>
            </a:r>
            <a:r>
              <a:rPr lang="fr-FR" sz="2000" dirty="0" smtClean="0"/>
              <a:t>bjectiver </a:t>
            </a:r>
            <a:r>
              <a:rPr lang="fr-FR" sz="2000" dirty="0"/>
              <a:t>le plus possible </a:t>
            </a:r>
            <a:r>
              <a:rPr lang="fr-FR" sz="2000" dirty="0" smtClean="0"/>
              <a:t>pour </a:t>
            </a:r>
            <a:r>
              <a:rPr lang="fr-FR" sz="2000" dirty="0"/>
              <a:t>échapper au jeu des </a:t>
            </a:r>
            <a:r>
              <a:rPr lang="fr-FR" sz="2000" dirty="0" smtClean="0"/>
              <a:t>représentations</a:t>
            </a:r>
          </a:p>
          <a:p>
            <a:pPr lvl="1"/>
            <a:r>
              <a:rPr lang="fr-FR" sz="2000" dirty="0" smtClean="0"/>
              <a:t>Faire converger les pratiques professionnelles autour d’objectifs opérationnels reconnus comme communs.</a:t>
            </a:r>
          </a:p>
        </p:txBody>
      </p:sp>
    </p:spTree>
    <p:extLst>
      <p:ext uri="{BB962C8B-B14F-4D97-AF65-F5344CB8AC3E}">
        <p14:creationId xmlns:p14="http://schemas.microsoft.com/office/powerpoint/2010/main" val="392003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9160" y="514155"/>
            <a:ext cx="8784976" cy="782960"/>
          </a:xfrm>
        </p:spPr>
        <p:txBody>
          <a:bodyPr>
            <a:normAutofit/>
          </a:bodyPr>
          <a:lstStyle/>
          <a:p>
            <a:pPr lvl="0" algn="l"/>
            <a:r>
              <a:rPr lang="fr-FR" sz="2800" dirty="0" smtClean="0"/>
              <a:t>La « participation » à l’évaluation : de quoi parle-t-on ?</a:t>
            </a:r>
            <a:endParaRPr lang="fr-F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4" y="905635"/>
            <a:ext cx="6553348" cy="590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64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3. </a:t>
            </a:r>
            <a:r>
              <a:rPr lang="fr-FR" dirty="0"/>
              <a:t>Le contexte local </a:t>
            </a:r>
            <a:r>
              <a:rPr lang="fr-FR" dirty="0" smtClean="0"/>
              <a:t>d’évaluation</a:t>
            </a:r>
            <a:endParaRPr lang="fr-FR" dirty="0"/>
          </a:p>
        </p:txBody>
      </p:sp>
    </p:spTree>
    <p:extLst>
      <p:ext uri="{BB962C8B-B14F-4D97-AF65-F5344CB8AC3E}">
        <p14:creationId xmlns:p14="http://schemas.microsoft.com/office/powerpoint/2010/main" val="35935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dirty="0" smtClean="0"/>
              <a:t>La DDCS de Haute-Savoie dans le cadre de ses missions d’accompagnement et de soutien aux collectivités et en accord avec la DSDEN a missionné l’Observatoire POLOC-IFE pour accompagner quatre territoires divers dans l’évaluation de leur PEDT et travailler une démarche reproductible</a:t>
            </a:r>
          </a:p>
          <a:p>
            <a:endParaRPr lang="fr-FR" sz="2400" dirty="0" smtClean="0"/>
          </a:p>
          <a:p>
            <a:r>
              <a:rPr lang="fr-FR" sz="2400" dirty="0" smtClean="0"/>
              <a:t>Durée initiale: Mars </a:t>
            </a:r>
            <a:r>
              <a:rPr lang="fr-FR" sz="2400" dirty="0"/>
              <a:t>à</a:t>
            </a:r>
            <a:r>
              <a:rPr lang="fr-FR" sz="2400" dirty="0" smtClean="0"/>
              <a:t> Décembre 2016</a:t>
            </a:r>
            <a:endParaRPr lang="fr-FR" sz="2400" dirty="0"/>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r>
              <a:rPr lang="fr-FR" sz="3200" dirty="0" smtClean="0"/>
              <a:t>La commande d’évaluation à l’Observatoire POLOC-IFE</a:t>
            </a:r>
            <a:endParaRPr lang="fr-FR" sz="3200" dirty="0"/>
          </a:p>
        </p:txBody>
      </p:sp>
    </p:spTree>
    <p:extLst>
      <p:ext uri="{BB962C8B-B14F-4D97-AF65-F5344CB8AC3E}">
        <p14:creationId xmlns:p14="http://schemas.microsoft.com/office/powerpoint/2010/main" val="174959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00" y="1340768"/>
            <a:ext cx="8229600" cy="4785395"/>
          </a:xfrm>
        </p:spPr>
        <p:txBody>
          <a:bodyPr vert="horz" lIns="91440" tIns="45720" rIns="91440" bIns="45720" rtlCol="0">
            <a:normAutofit/>
          </a:bodyPr>
          <a:lstStyle/>
          <a:p>
            <a:r>
              <a:rPr lang="fr-FR" sz="2400" dirty="0"/>
              <a:t>Mission </a:t>
            </a:r>
            <a:r>
              <a:rPr lang="fr-FR" sz="2400" dirty="0" smtClean="0"/>
              <a:t>DDCSPP</a:t>
            </a:r>
          </a:p>
          <a:p>
            <a:endParaRPr lang="fr-FR" sz="2400" dirty="0"/>
          </a:p>
          <a:p>
            <a:r>
              <a:rPr lang="fr-FR" sz="2400" dirty="0"/>
              <a:t>Accord des communes et des IEN </a:t>
            </a:r>
            <a:r>
              <a:rPr lang="fr-FR" sz="2400" dirty="0" smtClean="0"/>
              <a:t>concernés</a:t>
            </a:r>
          </a:p>
          <a:p>
            <a:endParaRPr lang="fr-FR" sz="2400" dirty="0"/>
          </a:p>
          <a:p>
            <a:r>
              <a:rPr lang="fr-FR" sz="2400" dirty="0"/>
              <a:t>Sélection des école comme </a:t>
            </a:r>
            <a:r>
              <a:rPr lang="fr-FR" sz="2400" dirty="0" smtClean="0"/>
              <a:t>sites </a:t>
            </a:r>
            <a:r>
              <a:rPr lang="fr-FR" sz="2400" dirty="0"/>
              <a:t>volontaires </a:t>
            </a:r>
            <a:r>
              <a:rPr lang="fr-FR" sz="2400" dirty="0" smtClean="0"/>
              <a:t>d’observation</a:t>
            </a:r>
          </a:p>
          <a:p>
            <a:endParaRPr lang="fr-FR" sz="2400" dirty="0"/>
          </a:p>
          <a:p>
            <a:r>
              <a:rPr lang="fr-FR" sz="2400" dirty="0"/>
              <a:t>Comité de pilotage des PEDT au début et à la </a:t>
            </a:r>
            <a:r>
              <a:rPr lang="fr-FR" sz="2400" dirty="0" smtClean="0"/>
              <a:t>fin</a:t>
            </a:r>
          </a:p>
          <a:p>
            <a:endParaRPr lang="fr-FR" sz="2400" dirty="0"/>
          </a:p>
          <a:p>
            <a:r>
              <a:rPr lang="fr-FR" sz="2400" dirty="0"/>
              <a:t>Evolution des PEDT</a:t>
            </a:r>
          </a:p>
          <a:p>
            <a:endParaRPr lang="fr-FR" sz="2400" dirty="0"/>
          </a:p>
        </p:txBody>
      </p:sp>
      <p:sp>
        <p:nvSpPr>
          <p:cNvPr id="5"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 cadre </a:t>
            </a:r>
            <a:r>
              <a:rPr lang="fr-FR" sz="3200" dirty="0"/>
              <a:t>local de l’évaluation du </a:t>
            </a:r>
            <a:r>
              <a:rPr lang="fr-FR" sz="3200" dirty="0" smtClean="0"/>
              <a:t>PEDT</a:t>
            </a:r>
            <a:endParaRPr lang="fr-FR" sz="3200" dirty="0"/>
          </a:p>
        </p:txBody>
      </p:sp>
    </p:spTree>
    <p:extLst>
      <p:ext uri="{BB962C8B-B14F-4D97-AF65-F5344CB8AC3E}">
        <p14:creationId xmlns:p14="http://schemas.microsoft.com/office/powerpoint/2010/main" val="212328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5256584"/>
          </a:xfrm>
        </p:spPr>
        <p:txBody>
          <a:bodyPr vert="horz" lIns="91440" tIns="45720" rIns="91440" bIns="45720" rtlCol="0">
            <a:normAutofit fontScale="92500" lnSpcReduction="10000"/>
          </a:bodyPr>
          <a:lstStyle/>
          <a:p>
            <a:r>
              <a:rPr lang="fr-FR" sz="2400" dirty="0" smtClean="0"/>
              <a:t>De </a:t>
            </a:r>
            <a:r>
              <a:rPr lang="fr-FR" sz="2400" dirty="0"/>
              <a:t>mai à </a:t>
            </a:r>
            <a:r>
              <a:rPr lang="fr-FR" sz="2400" dirty="0" smtClean="0"/>
              <a:t>septembre, </a:t>
            </a:r>
            <a:r>
              <a:rPr lang="fr-FR" sz="2400" dirty="0" err="1"/>
              <a:t>Poloc</a:t>
            </a:r>
            <a:r>
              <a:rPr lang="fr-FR" sz="2400" dirty="0"/>
              <a:t> a rassemblé des données (documents, projets, statistiques, entretiens collectifs et individuels) sur les 4 </a:t>
            </a:r>
            <a:r>
              <a:rPr lang="fr-FR" sz="2400" dirty="0" smtClean="0"/>
              <a:t>territoires</a:t>
            </a:r>
          </a:p>
          <a:p>
            <a:endParaRPr lang="fr-FR" sz="2400" dirty="0"/>
          </a:p>
          <a:p>
            <a:r>
              <a:rPr lang="fr-FR" sz="2400" dirty="0"/>
              <a:t>7 Juillet : rendu intermédiaire à Annecy et note de synthèse par commune</a:t>
            </a:r>
          </a:p>
          <a:p>
            <a:endParaRPr lang="fr-FR" sz="2400" dirty="0" smtClean="0"/>
          </a:p>
          <a:p>
            <a:r>
              <a:rPr lang="fr-FR" sz="2400" dirty="0" smtClean="0"/>
              <a:t>13 septembre : </a:t>
            </a:r>
            <a:r>
              <a:rPr lang="fr-FR" sz="2400" dirty="0"/>
              <a:t>journée de formation à l’ESPE</a:t>
            </a:r>
          </a:p>
          <a:p>
            <a:endParaRPr lang="fr-FR" sz="2400" dirty="0" smtClean="0"/>
          </a:p>
          <a:p>
            <a:r>
              <a:rPr lang="fr-FR" sz="2400" dirty="0" smtClean="0"/>
              <a:t>Du </a:t>
            </a:r>
            <a:r>
              <a:rPr lang="fr-FR" sz="2400" dirty="0"/>
              <a:t>14 septembre à fin novembre phase d’observation </a:t>
            </a:r>
            <a:r>
              <a:rPr lang="fr-FR" sz="2400" dirty="0" smtClean="0"/>
              <a:t>(journal </a:t>
            </a:r>
            <a:r>
              <a:rPr lang="fr-FR" sz="2400" dirty="0"/>
              <a:t>de référence, journal de suivi et synthèse par site, analyse </a:t>
            </a:r>
            <a:r>
              <a:rPr lang="fr-FR" sz="2400" dirty="0" err="1"/>
              <a:t>Poloc</a:t>
            </a:r>
            <a:r>
              <a:rPr lang="fr-FR" sz="2400" dirty="0" smtClean="0"/>
              <a:t>)</a:t>
            </a:r>
          </a:p>
          <a:p>
            <a:endParaRPr lang="fr-FR" sz="2400" dirty="0"/>
          </a:p>
          <a:p>
            <a:r>
              <a:rPr lang="fr-FR" sz="2400" dirty="0"/>
              <a:t>Décembre 2016: rapport </a:t>
            </a:r>
            <a:r>
              <a:rPr lang="fr-FR" sz="2400" dirty="0" err="1"/>
              <a:t>Poloc</a:t>
            </a:r>
            <a:r>
              <a:rPr lang="fr-FR" sz="2400" dirty="0"/>
              <a:t> et débat sur les orientations et/ou la prolongation de la démarche.</a:t>
            </a:r>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Les travaux conduits jusqu’ici</a:t>
            </a:r>
            <a:endParaRPr lang="fr-FR" sz="3200" dirty="0"/>
          </a:p>
        </p:txBody>
      </p:sp>
    </p:spTree>
    <p:extLst>
      <p:ext uri="{BB962C8B-B14F-4D97-AF65-F5344CB8AC3E}">
        <p14:creationId xmlns:p14="http://schemas.microsoft.com/office/powerpoint/2010/main" val="328831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pPr lvl="0"/>
            <a:r>
              <a:rPr lang="fr-FR" sz="3600" dirty="0"/>
              <a:t>P</a:t>
            </a:r>
            <a:r>
              <a:rPr lang="fr-FR" sz="3600" dirty="0" smtClean="0"/>
              <a:t>rogramme</a:t>
            </a:r>
            <a:endParaRPr lang="fr-FR" sz="3600" dirty="0"/>
          </a:p>
        </p:txBody>
      </p:sp>
      <p:sp>
        <p:nvSpPr>
          <p:cNvPr id="3" name="Espace réservé du contenu 2"/>
          <p:cNvSpPr>
            <a:spLocks noGrp="1"/>
          </p:cNvSpPr>
          <p:nvPr>
            <p:ph idx="1"/>
          </p:nvPr>
        </p:nvSpPr>
        <p:spPr>
          <a:xfrm>
            <a:off x="457200" y="1279301"/>
            <a:ext cx="8291264" cy="4525963"/>
          </a:xfrm>
        </p:spPr>
        <p:txBody>
          <a:bodyPr>
            <a:noAutofit/>
          </a:bodyPr>
          <a:lstStyle/>
          <a:p>
            <a:r>
              <a:rPr lang="fr-FR" sz="2000" dirty="0" smtClean="0"/>
              <a:t>Matin (9h30 – 12h30)</a:t>
            </a:r>
          </a:p>
          <a:p>
            <a:pPr lvl="1"/>
            <a:r>
              <a:rPr lang="fr-FR" sz="2000" b="1" dirty="0" smtClean="0"/>
              <a:t>1. Cadre et actualité des PEDT</a:t>
            </a:r>
          </a:p>
          <a:p>
            <a:pPr lvl="1"/>
            <a:r>
              <a:rPr lang="fr-FR" sz="2000" b="1" dirty="0" smtClean="0"/>
              <a:t>2. </a:t>
            </a:r>
            <a:r>
              <a:rPr lang="fr-FR" sz="2000" b="1" dirty="0"/>
              <a:t>E</a:t>
            </a:r>
            <a:r>
              <a:rPr lang="fr-FR" sz="2000" b="1" dirty="0" smtClean="0"/>
              <a:t>valuer un PEDT ? </a:t>
            </a:r>
            <a:endParaRPr lang="fr-FR" sz="1600" b="1" dirty="0" smtClean="0">
              <a:solidFill>
                <a:srgbClr val="FF0000"/>
              </a:solidFill>
            </a:endParaRPr>
          </a:p>
          <a:p>
            <a:pPr lvl="1"/>
            <a:r>
              <a:rPr lang="fr-FR" sz="1800" dirty="0" smtClean="0"/>
              <a:t>Pause 11h - 11h15</a:t>
            </a:r>
          </a:p>
          <a:p>
            <a:pPr lvl="1"/>
            <a:r>
              <a:rPr lang="fr-FR" sz="2000" b="1" dirty="0" smtClean="0"/>
              <a:t>3. Le contexte local d’évaluation</a:t>
            </a:r>
            <a:endParaRPr lang="fr-FR" sz="1600" dirty="0" smtClean="0"/>
          </a:p>
          <a:p>
            <a:pPr lvl="1"/>
            <a:r>
              <a:rPr lang="fr-FR" sz="2000" b="1" dirty="0" smtClean="0"/>
              <a:t>4. La démarche proposée</a:t>
            </a:r>
          </a:p>
          <a:p>
            <a:pPr lvl="1"/>
            <a:endParaRPr lang="fr-FR" sz="1600" dirty="0" smtClean="0"/>
          </a:p>
          <a:p>
            <a:r>
              <a:rPr lang="fr-FR" sz="2000" dirty="0" smtClean="0"/>
              <a:t>Après-midi (14h - 16h30)</a:t>
            </a:r>
          </a:p>
          <a:p>
            <a:pPr lvl="1"/>
            <a:r>
              <a:rPr lang="fr-FR" sz="2000" b="1" dirty="0" smtClean="0"/>
              <a:t>1. Les principaux outils d’observation : méthode et présentation du journal de référence et du journal de suivi</a:t>
            </a:r>
            <a:endParaRPr lang="fr-FR" sz="1600" dirty="0" smtClean="0"/>
          </a:p>
          <a:p>
            <a:pPr lvl="1"/>
            <a:r>
              <a:rPr lang="fr-FR" sz="2000" b="1" dirty="0" smtClean="0"/>
              <a:t>2. Travail en ateliers : choix des objets évaluatifs par site</a:t>
            </a:r>
            <a:endParaRPr lang="fr-FR" sz="1600" b="1" dirty="0" smtClean="0">
              <a:solidFill>
                <a:srgbClr val="FF0000"/>
              </a:solidFill>
            </a:endParaRPr>
          </a:p>
          <a:p>
            <a:pPr lvl="1"/>
            <a:r>
              <a:rPr lang="fr-FR" sz="2000" b="1" dirty="0" smtClean="0"/>
              <a:t>Synthèse et organisation de la phase 2 : observation et analyse partagée</a:t>
            </a:r>
            <a:endParaRPr lang="fr-FR" sz="1600" b="1" dirty="0">
              <a:solidFill>
                <a:srgbClr val="FF0000"/>
              </a:solidFill>
            </a:endParaRPr>
          </a:p>
        </p:txBody>
      </p:sp>
    </p:spTree>
    <p:extLst>
      <p:ext uri="{BB962C8B-B14F-4D97-AF65-F5344CB8AC3E}">
        <p14:creationId xmlns:p14="http://schemas.microsoft.com/office/powerpoint/2010/main" val="415737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67544" y="260648"/>
            <a:ext cx="8229600" cy="1143000"/>
          </a:xfrm>
        </p:spPr>
        <p:txBody>
          <a:bodyPr>
            <a:normAutofit/>
          </a:bodyPr>
          <a:lstStyle/>
          <a:p>
            <a:pPr lvl="0"/>
            <a:r>
              <a:rPr lang="fr-FR" sz="3200" dirty="0" smtClean="0"/>
              <a:t>Les problématiques évaluatives identifiées</a:t>
            </a:r>
            <a:br>
              <a:rPr lang="fr-FR" sz="3200" dirty="0" smtClean="0"/>
            </a:br>
            <a:r>
              <a:rPr lang="fr-FR" sz="2000" dirty="0" smtClean="0"/>
              <a:t>Annecy – juillet 2016</a:t>
            </a:r>
            <a:endParaRPr lang="fr-FR" sz="2000" dirty="0"/>
          </a:p>
        </p:txBody>
      </p:sp>
      <p:sp>
        <p:nvSpPr>
          <p:cNvPr id="7" name="Espace réservé du contenu 2"/>
          <p:cNvSpPr txBox="1">
            <a:spLocks/>
          </p:cNvSpPr>
          <p:nvPr/>
        </p:nvSpPr>
        <p:spPr>
          <a:xfrm>
            <a:off x="457200" y="1412775"/>
            <a:ext cx="8229600" cy="21602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smtClean="0"/>
              <a:t>Pour les observations deux postures seront à examiner :</a:t>
            </a:r>
          </a:p>
          <a:p>
            <a:r>
              <a:rPr lang="fr-FR" dirty="0" smtClean="0"/>
              <a:t>Soit </a:t>
            </a:r>
            <a:r>
              <a:rPr lang="fr-FR" dirty="0"/>
              <a:t>on choisit d’approfondir l’analyse des </a:t>
            </a:r>
            <a:r>
              <a:rPr lang="fr-FR" dirty="0" smtClean="0"/>
              <a:t>difficultés sur une question donnée pour laquelle on manquerait d’éléments, de données ou de perspective.</a:t>
            </a:r>
          </a:p>
          <a:p>
            <a:r>
              <a:rPr lang="fr-FR" dirty="0" smtClean="0"/>
              <a:t>Soit on a une action ou une idée d’action à construire ou développer pour répondre à la problématique et l’observation portera sur l’évolution de l’action.</a:t>
            </a:r>
          </a:p>
          <a:p>
            <a:endParaRPr lang="fr-FR" dirty="0"/>
          </a:p>
        </p:txBody>
      </p:sp>
      <p:sp>
        <p:nvSpPr>
          <p:cNvPr id="8" name="Espace réservé du contenu 2"/>
          <p:cNvSpPr>
            <a:spLocks noGrp="1"/>
          </p:cNvSpPr>
          <p:nvPr>
            <p:ph idx="1"/>
          </p:nvPr>
        </p:nvSpPr>
        <p:spPr>
          <a:xfrm>
            <a:off x="457200" y="3789040"/>
            <a:ext cx="8229600" cy="1656184"/>
          </a:xfrm>
        </p:spPr>
        <p:txBody>
          <a:bodyPr>
            <a:normAutofit fontScale="62500" lnSpcReduction="20000"/>
          </a:bodyPr>
          <a:lstStyle/>
          <a:p>
            <a:pPr marL="0" indent="0">
              <a:buNone/>
            </a:pPr>
            <a:endParaRPr lang="fr-FR" dirty="0" smtClean="0"/>
          </a:p>
          <a:p>
            <a:pPr marL="0" indent="0">
              <a:buNone/>
            </a:pPr>
            <a:endParaRPr lang="fr-FR" dirty="0"/>
          </a:p>
          <a:p>
            <a:pPr marL="0" indent="0" algn="ctr">
              <a:buNone/>
            </a:pPr>
            <a:r>
              <a:rPr lang="fr-FR" sz="9600" dirty="0" smtClean="0"/>
              <a:t>CHOISIR</a:t>
            </a:r>
            <a:endParaRPr lang="fr-FR" sz="9600" dirty="0"/>
          </a:p>
        </p:txBody>
      </p:sp>
    </p:spTree>
    <p:extLst>
      <p:ext uri="{BB962C8B-B14F-4D97-AF65-F5344CB8AC3E}">
        <p14:creationId xmlns:p14="http://schemas.microsoft.com/office/powerpoint/2010/main" val="123455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1196752"/>
            <a:ext cx="8229600" cy="4896544"/>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marL="742950" indent="-742950" algn="l">
              <a:buAutoNum type="arabicPeriod"/>
            </a:pPr>
            <a:r>
              <a:rPr lang="fr-FR" dirty="0" smtClean="0">
                <a:solidFill>
                  <a:srgbClr val="00B0F0"/>
                </a:solidFill>
              </a:rPr>
              <a:t>La place des Parents à l’école et sur les autres temps éducatifs.</a:t>
            </a:r>
          </a:p>
          <a:p>
            <a:pPr marL="742950" indent="-742950" algn="l">
              <a:buAutoNum type="arabicPeriod"/>
            </a:pPr>
            <a:endParaRPr lang="fr-FR" dirty="0">
              <a:solidFill>
                <a:srgbClr val="00B0F0"/>
              </a:solidFill>
            </a:endParaRPr>
          </a:p>
          <a:p>
            <a:pPr marL="742950" indent="-742950" algn="l">
              <a:buAutoNum type="arabicPeriod"/>
            </a:pPr>
            <a:r>
              <a:rPr lang="fr-FR" dirty="0" smtClean="0"/>
              <a:t>Autour </a:t>
            </a:r>
            <a:r>
              <a:rPr lang="fr-FR" dirty="0"/>
              <a:t>de projets concrets de parcours sportifs ou </a:t>
            </a:r>
            <a:r>
              <a:rPr lang="fr-FR" dirty="0" smtClean="0"/>
              <a:t>culturels, mettre </a:t>
            </a:r>
            <a:r>
              <a:rPr lang="fr-FR" dirty="0"/>
              <a:t>au premier plan les contenus </a:t>
            </a:r>
            <a:r>
              <a:rPr lang="fr-FR" dirty="0" smtClean="0"/>
              <a:t>éducatifs. Certains </a:t>
            </a:r>
            <a:r>
              <a:rPr lang="fr-FR" dirty="0"/>
              <a:t>territoires font le choix de construire des parcours </a:t>
            </a:r>
            <a:r>
              <a:rPr lang="fr-FR" dirty="0" smtClean="0"/>
              <a:t>sur le </a:t>
            </a:r>
            <a:r>
              <a:rPr lang="fr-FR" dirty="0"/>
              <a:t>temps </a:t>
            </a:r>
            <a:r>
              <a:rPr lang="fr-FR" dirty="0" smtClean="0"/>
              <a:t>périscolaire afin </a:t>
            </a:r>
            <a:r>
              <a:rPr lang="fr-FR" dirty="0"/>
              <a:t>que les élèves inscrits à cette activité participent à différents types d’activités tout au long de l’année. Dans la même optique, la question des continuités et discontinuités entre temps scolaire et périscolaire pourrait être pensée à travers la mise en place de parcours éducatifs transversaux à ces deux temps</a:t>
            </a:r>
            <a:r>
              <a:rPr lang="fr-FR" dirty="0" smtClean="0"/>
              <a:t>. D’autres territoires n’en sont pas là.</a:t>
            </a:r>
          </a:p>
          <a:p>
            <a:pPr marL="742950" indent="-742950" algn="l">
              <a:buAutoNum type="arabicPeriod"/>
            </a:pPr>
            <a:endParaRPr lang="fr-FR" dirty="0"/>
          </a:p>
          <a:p>
            <a:pPr marL="742950" indent="-742950" algn="l">
              <a:buAutoNum type="arabicPeriod"/>
            </a:pPr>
            <a:r>
              <a:rPr lang="fr-FR" dirty="0"/>
              <a:t>L</a:t>
            </a:r>
            <a:r>
              <a:rPr lang="fr-FR" dirty="0" smtClean="0"/>
              <a:t>’évolution </a:t>
            </a:r>
            <a:r>
              <a:rPr lang="fr-FR" dirty="0"/>
              <a:t>du temps de midi </a:t>
            </a:r>
            <a:r>
              <a:rPr lang="fr-FR" dirty="0" smtClean="0"/>
              <a:t>dans </a:t>
            </a:r>
            <a:r>
              <a:rPr lang="fr-FR" dirty="0"/>
              <a:t>les différentes </a:t>
            </a:r>
            <a:r>
              <a:rPr lang="fr-FR" dirty="0" smtClean="0"/>
              <a:t>configurations et ses conséquences. </a:t>
            </a:r>
          </a:p>
          <a:p>
            <a:pPr marL="742950" indent="-742950" algn="l">
              <a:buAutoNum type="arabicPeriod"/>
            </a:pPr>
            <a:endParaRPr lang="fr-FR" dirty="0"/>
          </a:p>
          <a:p>
            <a:pPr marL="742950" indent="-742950" algn="l">
              <a:buAutoNum type="arabicPeriod"/>
            </a:pPr>
            <a:r>
              <a:rPr lang="fr-FR" dirty="0" smtClean="0"/>
              <a:t>Approche </a:t>
            </a:r>
            <a:r>
              <a:rPr lang="fr-FR" dirty="0"/>
              <a:t>globale du périscolaire. </a:t>
            </a:r>
            <a:r>
              <a:rPr lang="fr-FR" dirty="0" smtClean="0"/>
              <a:t>Discuter </a:t>
            </a:r>
            <a:r>
              <a:rPr lang="fr-FR" dirty="0"/>
              <a:t>de la distinction des TAP du reste du périscolaire qui n’a pas de fondement éducatif et de justification une fois la phase de lancement achevée. Sur les cinq communes l’OTS est régulière sur la semaine et toutes les quatre journées scolaires antérieures sont ainsi </a:t>
            </a:r>
            <a:r>
              <a:rPr lang="fr-FR" dirty="0" smtClean="0"/>
              <a:t>allégées</a:t>
            </a:r>
          </a:p>
          <a:p>
            <a:pPr marL="742950" indent="-742950" algn="l">
              <a:buAutoNum type="arabicPeriod"/>
            </a:pPr>
            <a:endParaRPr lang="fr-FR" dirty="0"/>
          </a:p>
          <a:p>
            <a:pPr marL="742950" indent="-742950" algn="l">
              <a:buAutoNum type="arabicPeriod"/>
            </a:pPr>
            <a:r>
              <a:rPr lang="fr-FR" dirty="0" smtClean="0"/>
              <a:t>Bien </a:t>
            </a:r>
            <a:r>
              <a:rPr lang="fr-FR" dirty="0"/>
              <a:t>– être: </a:t>
            </a:r>
            <a:r>
              <a:rPr lang="fr-FR" dirty="0" smtClean="0"/>
              <a:t>observation </a:t>
            </a:r>
            <a:r>
              <a:rPr lang="fr-FR" dirty="0"/>
              <a:t>à partir d’une approche sur </a:t>
            </a:r>
            <a:r>
              <a:rPr lang="fr-FR" dirty="0" smtClean="0"/>
              <a:t>la </a:t>
            </a:r>
            <a:r>
              <a:rPr lang="fr-FR" dirty="0"/>
              <a:t>sensibilisation au respect des cycles de sommeil (familles</a:t>
            </a:r>
            <a:r>
              <a:rPr lang="fr-FR" dirty="0" smtClean="0"/>
              <a:t>), sur le respect des </a:t>
            </a:r>
            <a:r>
              <a:rPr lang="fr-FR" dirty="0"/>
              <a:t>temps de faible capacité de concentration  (enseignants et </a:t>
            </a:r>
            <a:r>
              <a:rPr lang="fr-FR" dirty="0" smtClean="0"/>
              <a:t>animateurs), sur </a:t>
            </a:r>
            <a:r>
              <a:rPr lang="fr-FR" dirty="0"/>
              <a:t>les risques de suractivité et/ou de  difficultés d’accès sur les temps périscolaire et extrascolaire</a:t>
            </a:r>
            <a:r>
              <a:rPr lang="fr-FR" dirty="0" smtClean="0"/>
              <a:t>.</a:t>
            </a:r>
          </a:p>
          <a:p>
            <a:pPr marL="742950" indent="-742950" algn="l">
              <a:buAutoNum type="arabicPeriod"/>
            </a:pPr>
            <a:endParaRPr lang="fr-FR" dirty="0"/>
          </a:p>
          <a:p>
            <a:endParaRPr lang="fr-FR" dirty="0"/>
          </a:p>
        </p:txBody>
      </p:sp>
    </p:spTree>
    <p:extLst>
      <p:ext uri="{BB962C8B-B14F-4D97-AF65-F5344CB8AC3E}">
        <p14:creationId xmlns:p14="http://schemas.microsoft.com/office/powerpoint/2010/main" val="400574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467544" y="1052736"/>
            <a:ext cx="8229600" cy="489654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4000" dirty="0">
                <a:solidFill>
                  <a:srgbClr val="00B0F0"/>
                </a:solidFill>
              </a:rPr>
              <a:t>6. La confrontation des cultures professionnelles à l’émergence du périscolaire </a:t>
            </a:r>
            <a:r>
              <a:rPr lang="fr-FR" sz="4000" dirty="0" smtClean="0">
                <a:solidFill>
                  <a:srgbClr val="00B0F0"/>
                </a:solidFill>
              </a:rPr>
              <a:t>: Observer des évolutions souhaitables</a:t>
            </a:r>
          </a:p>
          <a:p>
            <a:pPr algn="l"/>
            <a:endParaRPr lang="fr-FR" sz="2800" dirty="0" smtClean="0">
              <a:solidFill>
                <a:srgbClr val="00B0F0"/>
              </a:solidFill>
            </a:endParaRPr>
          </a:p>
          <a:p>
            <a:pPr marL="901700" indent="-457200" algn="l">
              <a:buFont typeface="Wingdings" panose="05000000000000000000" pitchFamily="2" charset="2"/>
              <a:buChar char="Ø"/>
            </a:pPr>
            <a:r>
              <a:rPr lang="fr-FR" sz="2800" dirty="0">
                <a:solidFill>
                  <a:srgbClr val="00B0F0"/>
                </a:solidFill>
              </a:rPr>
              <a:t>Cela </a:t>
            </a:r>
            <a:r>
              <a:rPr lang="fr-FR" sz="2800" dirty="0" smtClean="0">
                <a:solidFill>
                  <a:srgbClr val="00B0F0"/>
                </a:solidFill>
              </a:rPr>
              <a:t>peut concerner les </a:t>
            </a:r>
            <a:r>
              <a:rPr lang="fr-FR" sz="2800" dirty="0">
                <a:solidFill>
                  <a:srgbClr val="00B0F0"/>
                </a:solidFill>
              </a:rPr>
              <a:t>professionnels des communes (ATSEM, ETAPS, DUMI) qui peuvent avoir des difficultés à se sentir valorisés sur un temps périscolaire qu’ils peuvent avoir du mal à maîtriser (qualification et formation) ou dont ils ont une vision dévalorisée.</a:t>
            </a:r>
          </a:p>
          <a:p>
            <a:pPr marL="901700" indent="-457200" algn="l">
              <a:buFont typeface="Wingdings" panose="05000000000000000000" pitchFamily="2" charset="2"/>
              <a:buChar char="Ø"/>
            </a:pPr>
            <a:endParaRPr lang="fr-FR" sz="2800" dirty="0" smtClean="0">
              <a:solidFill>
                <a:srgbClr val="00B0F0"/>
              </a:solidFill>
            </a:endParaRPr>
          </a:p>
          <a:p>
            <a:pPr marL="901700" indent="-457200" algn="l">
              <a:buFont typeface="Wingdings" panose="05000000000000000000" pitchFamily="2" charset="2"/>
              <a:buChar char="Ø"/>
            </a:pPr>
            <a:r>
              <a:rPr lang="fr-FR" sz="2800" dirty="0">
                <a:solidFill>
                  <a:srgbClr val="00B0F0"/>
                </a:solidFill>
              </a:rPr>
              <a:t>Cela </a:t>
            </a:r>
            <a:r>
              <a:rPr lang="fr-FR" sz="2800" dirty="0" smtClean="0">
                <a:solidFill>
                  <a:srgbClr val="00B0F0"/>
                </a:solidFill>
              </a:rPr>
              <a:t>peut concerner </a:t>
            </a:r>
            <a:r>
              <a:rPr lang="fr-FR" sz="2800" dirty="0">
                <a:solidFill>
                  <a:srgbClr val="00B0F0"/>
                </a:solidFill>
              </a:rPr>
              <a:t>les professionnels de l’extrascolaire (clubs sportifs, école de musique ou conservatoire, centre de loisirs classiques) qui sont formés et valorisés sur des apprentissages spécialisés et dans une logique « compétitive ».</a:t>
            </a:r>
          </a:p>
          <a:p>
            <a:pPr marL="901700" indent="-457200" algn="l">
              <a:buFont typeface="Wingdings" panose="05000000000000000000" pitchFamily="2" charset="2"/>
              <a:buChar char="Ø"/>
            </a:pPr>
            <a:endParaRPr lang="fr-FR" sz="2800" dirty="0" smtClean="0">
              <a:solidFill>
                <a:srgbClr val="00B0F0"/>
              </a:solidFill>
            </a:endParaRPr>
          </a:p>
          <a:p>
            <a:pPr marL="901700" indent="-457200" algn="l">
              <a:buFont typeface="Wingdings" panose="05000000000000000000" pitchFamily="2" charset="2"/>
              <a:buChar char="Ø"/>
            </a:pPr>
            <a:r>
              <a:rPr lang="fr-FR" sz="2800" dirty="0" smtClean="0">
                <a:solidFill>
                  <a:srgbClr val="00B0F0"/>
                </a:solidFill>
              </a:rPr>
              <a:t>Cela peut concerner </a:t>
            </a:r>
            <a:r>
              <a:rPr lang="fr-FR" sz="2800" dirty="0">
                <a:solidFill>
                  <a:srgbClr val="00B0F0"/>
                </a:solidFill>
              </a:rPr>
              <a:t>les enseignants qui peuvent assimiler le périscolaire à une simple garderie ou à un prolongement du temps scolaire pour par exemple </a:t>
            </a:r>
            <a:r>
              <a:rPr lang="fr-FR" sz="2800" dirty="0" smtClean="0">
                <a:solidFill>
                  <a:srgbClr val="00B0F0"/>
                </a:solidFill>
              </a:rPr>
              <a:t>préconiser sur ce temps des devoirs </a:t>
            </a:r>
            <a:r>
              <a:rPr lang="fr-FR" sz="2800" dirty="0">
                <a:solidFill>
                  <a:srgbClr val="00B0F0"/>
                </a:solidFill>
              </a:rPr>
              <a:t>et </a:t>
            </a:r>
            <a:r>
              <a:rPr lang="fr-FR" sz="2800" dirty="0" smtClean="0">
                <a:solidFill>
                  <a:srgbClr val="00B0F0"/>
                </a:solidFill>
              </a:rPr>
              <a:t>des leçons </a:t>
            </a:r>
            <a:r>
              <a:rPr lang="fr-FR" sz="2800" dirty="0">
                <a:solidFill>
                  <a:srgbClr val="00B0F0"/>
                </a:solidFill>
              </a:rPr>
              <a:t>sans se poser la question de leur propre pratique et de sa pertinence sur ce </a:t>
            </a:r>
            <a:r>
              <a:rPr lang="fr-FR" sz="2800" dirty="0" smtClean="0">
                <a:solidFill>
                  <a:srgbClr val="00B0F0"/>
                </a:solidFill>
              </a:rPr>
              <a:t>sujet.</a:t>
            </a:r>
            <a:endParaRPr lang="fr-FR" sz="2800" dirty="0">
              <a:solidFill>
                <a:srgbClr val="00B0F0"/>
              </a:solidFill>
            </a:endParaRPr>
          </a:p>
          <a:p>
            <a:pPr marL="444500" algn="l"/>
            <a:endParaRPr lang="fr-FR" sz="2800" dirty="0">
              <a:solidFill>
                <a:srgbClr val="00B0F0"/>
              </a:solidFill>
            </a:endParaRPr>
          </a:p>
          <a:p>
            <a:pPr marL="901700" indent="-457200" algn="l">
              <a:buFont typeface="Wingdings" panose="05000000000000000000" pitchFamily="2" charset="2"/>
              <a:buChar char="Ø"/>
            </a:pPr>
            <a:r>
              <a:rPr lang="fr-FR" sz="2800" dirty="0" smtClean="0">
                <a:solidFill>
                  <a:srgbClr val="00B0F0"/>
                </a:solidFill>
              </a:rPr>
              <a:t>Cela peut concerner </a:t>
            </a:r>
            <a:r>
              <a:rPr lang="fr-FR" sz="2800" dirty="0">
                <a:solidFill>
                  <a:srgbClr val="00B0F0"/>
                </a:solidFill>
              </a:rPr>
              <a:t>aussi les </a:t>
            </a:r>
            <a:r>
              <a:rPr lang="fr-FR" sz="2800" dirty="0" smtClean="0">
                <a:solidFill>
                  <a:srgbClr val="00B0F0"/>
                </a:solidFill>
              </a:rPr>
              <a:t>(nouveaux ) cadres </a:t>
            </a:r>
            <a:r>
              <a:rPr lang="fr-FR" sz="2800" dirty="0">
                <a:solidFill>
                  <a:srgbClr val="00B0F0"/>
                </a:solidFill>
              </a:rPr>
              <a:t>territoriaux de l’éducation qui ont été confrontés aux impératifs de la mise en place du nouveau périscolaire et ont pu avoir tendance à vouloir tout maîtriser quitte à écarter de fait des enseignants impliqués sur le périscolaire.</a:t>
            </a:r>
          </a:p>
          <a:p>
            <a:pPr algn="l"/>
            <a:endParaRPr lang="fr-FR" sz="2800" dirty="0" smtClean="0">
              <a:solidFill>
                <a:srgbClr val="00B0F0"/>
              </a:solidFill>
            </a:endParaRPr>
          </a:p>
          <a:p>
            <a:pPr algn="l"/>
            <a:endParaRPr lang="fr-FR" sz="2800" dirty="0">
              <a:solidFill>
                <a:srgbClr val="00B0F0"/>
              </a:solidFill>
            </a:endParaRPr>
          </a:p>
        </p:txBody>
      </p:sp>
    </p:spTree>
    <p:extLst>
      <p:ext uri="{BB962C8B-B14F-4D97-AF65-F5344CB8AC3E}">
        <p14:creationId xmlns:p14="http://schemas.microsoft.com/office/powerpoint/2010/main" val="3567403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908720"/>
            <a:ext cx="8229600" cy="518457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500" dirty="0"/>
          </a:p>
          <a:p>
            <a:pPr algn="l"/>
            <a:r>
              <a:rPr lang="fr-FR" sz="2500" dirty="0" smtClean="0"/>
              <a:t>7. L’organisation </a:t>
            </a:r>
            <a:r>
              <a:rPr lang="fr-FR" sz="2500" dirty="0"/>
              <a:t>et l’articulation des temps éducatifs, le pilotage et la concertation, la coopération </a:t>
            </a:r>
            <a:r>
              <a:rPr lang="fr-FR" sz="2500" dirty="0" smtClean="0"/>
              <a:t>:</a:t>
            </a:r>
          </a:p>
          <a:p>
            <a:pPr marL="723900" indent="-723900" algn="l">
              <a:buFont typeface="Wingdings" panose="05000000000000000000" pitchFamily="2" charset="2"/>
              <a:buChar char="Ø"/>
            </a:pPr>
            <a:r>
              <a:rPr lang="fr-FR" sz="2500" dirty="0" smtClean="0"/>
              <a:t>Sur des </a:t>
            </a:r>
            <a:r>
              <a:rPr lang="fr-FR" sz="2500" dirty="0"/>
              <a:t>actions concrètes autour d’exemples de parcours </a:t>
            </a:r>
            <a:r>
              <a:rPr lang="fr-FR" sz="2500" dirty="0" smtClean="0"/>
              <a:t>éducatifs sur </a:t>
            </a:r>
            <a:r>
              <a:rPr lang="fr-FR" sz="2500" dirty="0"/>
              <a:t>les différents temps. </a:t>
            </a:r>
            <a:endParaRPr lang="fr-FR" sz="2500" dirty="0" smtClean="0"/>
          </a:p>
          <a:p>
            <a:pPr marL="723900" indent="-723900" algn="l">
              <a:buFont typeface="Wingdings" panose="05000000000000000000" pitchFamily="2" charset="2"/>
              <a:buChar char="Ø"/>
            </a:pPr>
            <a:endParaRPr lang="fr-FR" sz="2500" dirty="0"/>
          </a:p>
          <a:p>
            <a:pPr marL="723900" indent="-723900" algn="l">
              <a:buFont typeface="Wingdings" panose="05000000000000000000" pitchFamily="2" charset="2"/>
              <a:buChar char="Ø"/>
            </a:pPr>
            <a:r>
              <a:rPr lang="fr-FR" sz="2500" dirty="0" smtClean="0"/>
              <a:t>Sur la </a:t>
            </a:r>
            <a:r>
              <a:rPr lang="fr-FR" sz="2500" dirty="0"/>
              <a:t>formalisation de cadres et de « règles de vie » particulières et communes (chartes) pour objectiver les difficultés rencontrées et tranquilliser chacun, gérer les </a:t>
            </a:r>
            <a:r>
              <a:rPr lang="fr-FR" sz="2500" dirty="0" smtClean="0"/>
              <a:t>transitions et sur </a:t>
            </a:r>
            <a:r>
              <a:rPr lang="fr-FR" sz="2500" dirty="0"/>
              <a:t>l’évolution de ces cadres partagés et de parcours </a:t>
            </a:r>
            <a:r>
              <a:rPr lang="fr-FR" sz="2500" dirty="0" smtClean="0"/>
              <a:t>concrets avec les transitions nécessaires.</a:t>
            </a:r>
          </a:p>
          <a:p>
            <a:pPr marL="723900" indent="-723900" algn="l">
              <a:buFont typeface="Wingdings" panose="05000000000000000000" pitchFamily="2" charset="2"/>
              <a:buChar char="Ø"/>
            </a:pPr>
            <a:endParaRPr lang="fr-FR" sz="2500" dirty="0" smtClean="0"/>
          </a:p>
          <a:p>
            <a:pPr marL="723900" indent="-723900" algn="l">
              <a:buFont typeface="Wingdings" panose="05000000000000000000" pitchFamily="2" charset="2"/>
              <a:buChar char="Ø"/>
            </a:pPr>
            <a:r>
              <a:rPr lang="fr-FR" sz="2500" dirty="0" smtClean="0"/>
              <a:t>Sur </a:t>
            </a:r>
            <a:r>
              <a:rPr lang="fr-FR" sz="2500" dirty="0"/>
              <a:t>l’évolution de l’accompagnement à la scolarité trop souvent assimilé à l’aide aux devoirs. Comment faire évoluer la conscience collective sur ce sujet … et la demande sociale?</a:t>
            </a:r>
          </a:p>
          <a:p>
            <a:pPr algn="l"/>
            <a:endParaRPr lang="fr-FR" sz="2500" dirty="0"/>
          </a:p>
          <a:p>
            <a:endParaRPr lang="fr-FR" dirty="0"/>
          </a:p>
        </p:txBody>
      </p:sp>
    </p:spTree>
    <p:extLst>
      <p:ext uri="{BB962C8B-B14F-4D97-AF65-F5344CB8AC3E}">
        <p14:creationId xmlns:p14="http://schemas.microsoft.com/office/powerpoint/2010/main" val="416932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908720"/>
            <a:ext cx="8229600" cy="518457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500" dirty="0"/>
          </a:p>
          <a:p>
            <a:pPr algn="l"/>
            <a:r>
              <a:rPr lang="fr-FR" sz="2500" dirty="0"/>
              <a:t>8. </a:t>
            </a:r>
            <a:r>
              <a:rPr lang="fr-FR" sz="2500" dirty="0" smtClean="0"/>
              <a:t>Plusieurs </a:t>
            </a:r>
            <a:r>
              <a:rPr lang="fr-FR" sz="2500" dirty="0"/>
              <a:t>questions spécifiques </a:t>
            </a:r>
            <a:r>
              <a:rPr lang="fr-FR" sz="2500" dirty="0" smtClean="0"/>
              <a:t>sur les </a:t>
            </a:r>
            <a:r>
              <a:rPr lang="fr-FR" sz="2500" dirty="0"/>
              <a:t>enfants de maternelle </a:t>
            </a:r>
            <a:r>
              <a:rPr lang="fr-FR" sz="2500" dirty="0" smtClean="0"/>
              <a:t>:</a:t>
            </a:r>
          </a:p>
          <a:p>
            <a:pPr marL="342900" indent="-342900" algn="l">
              <a:buFont typeface="Wingdings" panose="05000000000000000000" pitchFamily="2" charset="2"/>
              <a:buChar char="Ø"/>
            </a:pPr>
            <a:endParaRPr lang="fr-FR" sz="2500" dirty="0" smtClean="0"/>
          </a:p>
          <a:p>
            <a:pPr marL="342900" indent="-342900" algn="l">
              <a:buFont typeface="Wingdings" panose="05000000000000000000" pitchFamily="2" charset="2"/>
              <a:buChar char="Ø"/>
            </a:pPr>
            <a:r>
              <a:rPr lang="fr-FR" sz="2500" dirty="0" smtClean="0"/>
              <a:t>Quelle </a:t>
            </a:r>
            <a:r>
              <a:rPr lang="fr-FR" sz="2500" dirty="0"/>
              <a:t>réflexion sur des contenus périscolaires spécifiques au-delà de la </a:t>
            </a:r>
            <a:r>
              <a:rPr lang="fr-FR" sz="2500" dirty="0" smtClean="0"/>
              <a:t>place de la sieste </a:t>
            </a:r>
            <a:r>
              <a:rPr lang="fr-FR" sz="2500" dirty="0"/>
              <a:t>pour les </a:t>
            </a:r>
            <a:r>
              <a:rPr lang="fr-FR" sz="2500" dirty="0" smtClean="0"/>
              <a:t>petits?</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Certaines </a:t>
            </a:r>
            <a:r>
              <a:rPr lang="fr-FR" sz="2500" dirty="0"/>
              <a:t>OTS se traduiraient par des après-midis scolaires trop courts pour développer les apprentissages. Comment </a:t>
            </a:r>
            <a:r>
              <a:rPr lang="fr-FR" sz="2500" dirty="0" smtClean="0"/>
              <a:t>objectiver et interroger l’apport de la 5ème  matinée du mercredi matin?</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Allonger </a:t>
            </a:r>
            <a:r>
              <a:rPr lang="fr-FR" sz="2500" dirty="0"/>
              <a:t>la pause méridienne ou placer du périscolaire après les heures scolaires du soir: des évolutions </a:t>
            </a:r>
            <a:r>
              <a:rPr lang="fr-FR" sz="2500" dirty="0" smtClean="0"/>
              <a:t>diverses?</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Ecole et/ou </a:t>
            </a:r>
            <a:r>
              <a:rPr lang="fr-FR" sz="2500" dirty="0"/>
              <a:t>crèche: longueur de la journée en collectif?</a:t>
            </a:r>
          </a:p>
          <a:p>
            <a:pPr algn="l"/>
            <a:endParaRPr lang="fr-FR" sz="2500" dirty="0"/>
          </a:p>
          <a:p>
            <a:endParaRPr lang="fr-FR" dirty="0"/>
          </a:p>
        </p:txBody>
      </p:sp>
    </p:spTree>
    <p:extLst>
      <p:ext uri="{BB962C8B-B14F-4D97-AF65-F5344CB8AC3E}">
        <p14:creationId xmlns:p14="http://schemas.microsoft.com/office/powerpoint/2010/main" val="2652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600" dirty="0"/>
              <a:t>9. </a:t>
            </a:r>
            <a:r>
              <a:rPr lang="fr-FR" sz="3600" dirty="0" smtClean="0"/>
              <a:t>L’accessibilité </a:t>
            </a:r>
            <a:r>
              <a:rPr lang="fr-FR" sz="3600" dirty="0"/>
              <a:t>du périscolaire </a:t>
            </a:r>
            <a:r>
              <a:rPr lang="fr-FR" sz="3600" dirty="0" smtClean="0"/>
              <a:t>à </a:t>
            </a:r>
            <a:r>
              <a:rPr lang="fr-FR" sz="3600" dirty="0"/>
              <a:t>tous les enfants </a:t>
            </a:r>
            <a:r>
              <a:rPr lang="fr-FR" sz="3600" dirty="0" smtClean="0"/>
              <a:t>:</a:t>
            </a:r>
          </a:p>
          <a:p>
            <a:pPr marL="812800" algn="l"/>
            <a:endParaRPr lang="fr-FR" sz="2500" dirty="0"/>
          </a:p>
          <a:p>
            <a:pPr marL="812800" algn="l"/>
            <a:endParaRPr lang="fr-FR" sz="2500" dirty="0" smtClean="0"/>
          </a:p>
          <a:p>
            <a:pPr marL="1155700" indent="-342900" algn="l">
              <a:buFont typeface="Wingdings" panose="05000000000000000000" pitchFamily="2" charset="2"/>
              <a:buChar char="Ø"/>
            </a:pPr>
            <a:r>
              <a:rPr lang="fr-FR" sz="2500" dirty="0" smtClean="0"/>
              <a:t>Faciliter/améliorer </a:t>
            </a:r>
            <a:r>
              <a:rPr lang="fr-FR" sz="2500" dirty="0"/>
              <a:t>l’intégration et la réussite scolaire, est un objectif </a:t>
            </a:r>
            <a:r>
              <a:rPr lang="fr-FR" sz="2500" dirty="0" smtClean="0"/>
              <a:t>identifié </a:t>
            </a:r>
            <a:r>
              <a:rPr lang="fr-FR" sz="2500" dirty="0"/>
              <a:t>tant au niveau national que dans les déclinaisons locales des PEDT analysés. C</a:t>
            </a:r>
            <a:r>
              <a:rPr lang="fr-FR" sz="2500" dirty="0" smtClean="0"/>
              <a:t>ertaines </a:t>
            </a:r>
            <a:r>
              <a:rPr lang="fr-FR" sz="2500" dirty="0"/>
              <a:t>populations, certains établissements, certains quartiers connaissent des difficultés persistantes (quartiers d’habitat social, en politique de la ville) et des différences de fréquentation. </a:t>
            </a:r>
          </a:p>
          <a:p>
            <a:pPr marL="812800" algn="l"/>
            <a:endParaRPr lang="fr-FR" sz="2500" dirty="0" smtClean="0"/>
          </a:p>
          <a:p>
            <a:pPr marL="1155700" indent="-342900" algn="l">
              <a:buFont typeface="Wingdings" panose="05000000000000000000" pitchFamily="2" charset="2"/>
              <a:buChar char="Ø"/>
            </a:pPr>
            <a:r>
              <a:rPr lang="fr-FR" sz="2500" dirty="0"/>
              <a:t>Premièrement </a:t>
            </a:r>
            <a:r>
              <a:rPr lang="fr-FR" sz="2500" dirty="0" smtClean="0"/>
              <a:t>se pose la </a:t>
            </a:r>
            <a:r>
              <a:rPr lang="fr-FR" sz="2500" dirty="0"/>
              <a:t>question de la tarification de ces activités </a:t>
            </a:r>
            <a:r>
              <a:rPr lang="fr-FR" sz="2500" dirty="0" smtClean="0"/>
              <a:t>et de l’accompagnement social des familles.</a:t>
            </a:r>
          </a:p>
          <a:p>
            <a:pPr marL="812800" algn="l"/>
            <a:endParaRPr lang="fr-FR" sz="2500" dirty="0"/>
          </a:p>
          <a:p>
            <a:pPr marL="1155700" indent="-342900" algn="l">
              <a:buFont typeface="Wingdings" panose="05000000000000000000" pitchFamily="2" charset="2"/>
              <a:buChar char="Ø"/>
            </a:pPr>
            <a:r>
              <a:rPr lang="fr-FR" sz="2500" dirty="0" smtClean="0"/>
              <a:t>Un second enjeu </a:t>
            </a:r>
            <a:r>
              <a:rPr lang="fr-FR" sz="2500" dirty="0"/>
              <a:t>est </a:t>
            </a:r>
            <a:r>
              <a:rPr lang="fr-FR" sz="2500" dirty="0" smtClean="0"/>
              <a:t>la </a:t>
            </a:r>
            <a:r>
              <a:rPr lang="fr-FR" sz="2500" dirty="0"/>
              <a:t>sensibilisation des parents sur l’intérêt de ces activités pour l’enfant. Les inégalités constatées sont aussi d’ordre culturel. Il parait donc nécessaire de réfléchir à de nouvelles formes de sensibilisation en général, et de manière spécifique pour certaines familles. Au-delà des aspects organisationnels (réunions avec les parents, plaquettes d’information, etc.), c’est plus généralement le statut du périscolaire, l’intérêt du périscolaire dans le parcours éducatif global de l’enfant qui doit être affirmé de manière plus explicite. </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Tree>
    <p:extLst>
      <p:ext uri="{BB962C8B-B14F-4D97-AF65-F5344CB8AC3E}">
        <p14:creationId xmlns:p14="http://schemas.microsoft.com/office/powerpoint/2010/main" val="955823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700" dirty="0" smtClean="0"/>
          </a:p>
          <a:p>
            <a:pPr algn="l"/>
            <a:endParaRPr lang="fr-FR" sz="2700" dirty="0"/>
          </a:p>
          <a:p>
            <a:pPr algn="l"/>
            <a:r>
              <a:rPr lang="fr-FR" sz="2000" dirty="0" smtClean="0"/>
              <a:t>10</a:t>
            </a:r>
            <a:r>
              <a:rPr lang="fr-FR" sz="2000" dirty="0"/>
              <a:t>. IMPACT </a:t>
            </a:r>
            <a:r>
              <a:rPr lang="fr-FR" sz="2000" dirty="0" smtClean="0"/>
              <a:t>EXTRASCOLAIRE</a:t>
            </a:r>
          </a:p>
          <a:p>
            <a:pPr algn="l"/>
            <a:endParaRPr lang="fr-FR" sz="2500" dirty="0"/>
          </a:p>
          <a:p>
            <a:pPr marL="342900" indent="-342900" algn="l">
              <a:buFont typeface="Wingdings" panose="05000000000000000000" pitchFamily="2" charset="2"/>
              <a:buChar char="Ø"/>
            </a:pPr>
            <a:r>
              <a:rPr lang="fr-FR" sz="2500" dirty="0"/>
              <a:t>La mise en place des nouvelles activités périscolaires semble également avoir un effet sur l’offre extra-scolaire dans les communes. En effet, les associations (sportives et culturelles) ont vu leur activité transformée. Certaines ont fait le choix de participer aux activités périscolaires, d’autres non.</a:t>
            </a:r>
          </a:p>
          <a:p>
            <a:pPr marL="342900" indent="-342900" algn="l">
              <a:buFont typeface="Wingdings" panose="05000000000000000000" pitchFamily="2" charset="2"/>
              <a:buChar char="Ø"/>
            </a:pPr>
            <a:endParaRPr lang="fr-FR" sz="2500" dirty="0" smtClean="0"/>
          </a:p>
          <a:p>
            <a:pPr marL="342900" indent="-342900" algn="l">
              <a:buFont typeface="Wingdings" panose="05000000000000000000" pitchFamily="2" charset="2"/>
              <a:buChar char="Ø"/>
            </a:pPr>
            <a:r>
              <a:rPr lang="fr-FR" sz="2500" dirty="0" smtClean="0"/>
              <a:t>Observer </a:t>
            </a:r>
            <a:r>
              <a:rPr lang="fr-FR" sz="2500" dirty="0"/>
              <a:t>dans quelle mesure la mise en place des activités incluses dans le PEDT a entraîné des transformations, en nombre d’enfants inscrits aux activités extra-scolaires de ces associations, mais aussi en termes de budget et d’emploi (pérennisation ou création d’un emploi grâce aux ressources financières apportées par la participation au périscolaire).</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Tree>
    <p:extLst>
      <p:ext uri="{BB962C8B-B14F-4D97-AF65-F5344CB8AC3E}">
        <p14:creationId xmlns:p14="http://schemas.microsoft.com/office/powerpoint/2010/main" val="2181642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700" dirty="0" smtClean="0"/>
          </a:p>
          <a:p>
            <a:pPr algn="l"/>
            <a:endParaRPr lang="fr-FR" sz="2700" dirty="0"/>
          </a:p>
          <a:p>
            <a:pPr algn="l"/>
            <a:r>
              <a:rPr lang="fr-FR" sz="2700" dirty="0" smtClean="0"/>
              <a:t>11. Autres questions évoquées:</a:t>
            </a:r>
          </a:p>
          <a:p>
            <a:pPr marL="342900" indent="-342900" algn="l">
              <a:buFont typeface="Wingdings" panose="05000000000000000000" pitchFamily="2" charset="2"/>
              <a:buChar char="Ø"/>
            </a:pPr>
            <a:endParaRPr lang="fr-FR" sz="2700" dirty="0" smtClean="0"/>
          </a:p>
          <a:p>
            <a:pPr marL="342900" indent="-342900" algn="l">
              <a:buFont typeface="Wingdings" panose="05000000000000000000" pitchFamily="2" charset="2"/>
              <a:buChar char="Ø"/>
            </a:pPr>
            <a:r>
              <a:rPr lang="fr-FR" sz="2500" dirty="0"/>
              <a:t>Prise en compte du handicap.</a:t>
            </a:r>
          </a:p>
          <a:p>
            <a:pPr marL="342900" indent="-342900" algn="l">
              <a:buFont typeface="Wingdings" panose="05000000000000000000" pitchFamily="2" charset="2"/>
              <a:buChar char="Ø"/>
            </a:pPr>
            <a:r>
              <a:rPr lang="fr-FR" sz="2500" dirty="0"/>
              <a:t>Inégalités de genre dans le périscolaire.</a:t>
            </a:r>
          </a:p>
          <a:p>
            <a:pPr marL="342900" indent="-342900" algn="l">
              <a:buFont typeface="Wingdings" panose="05000000000000000000" pitchFamily="2" charset="2"/>
              <a:buChar char="Ø"/>
            </a:pPr>
            <a:r>
              <a:rPr lang="fr-FR" sz="2500" dirty="0"/>
              <a:t>Vivre ensemble et connaissances des cultures, des langues.</a:t>
            </a:r>
          </a:p>
          <a:p>
            <a:pPr marL="342900" indent="-342900" algn="l">
              <a:buFont typeface="Wingdings" panose="05000000000000000000" pitchFamily="2" charset="2"/>
              <a:buChar char="Ø"/>
            </a:pPr>
            <a:r>
              <a:rPr lang="fr-FR" sz="2500" dirty="0" smtClean="0"/>
              <a:t>Liens </a:t>
            </a:r>
            <a:r>
              <a:rPr lang="fr-FR" sz="2500" dirty="0"/>
              <a:t>PEDT / petite enfance.</a:t>
            </a:r>
          </a:p>
          <a:p>
            <a:pPr marL="342900" indent="-342900" algn="l">
              <a:buFont typeface="Wingdings" panose="05000000000000000000" pitchFamily="2" charset="2"/>
              <a:buChar char="Ø"/>
            </a:pPr>
            <a:r>
              <a:rPr lang="fr-FR" sz="2500" dirty="0"/>
              <a:t>Liens PEDT / collège</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Tree>
    <p:extLst>
      <p:ext uri="{BB962C8B-B14F-4D97-AF65-F5344CB8AC3E}">
        <p14:creationId xmlns:p14="http://schemas.microsoft.com/office/powerpoint/2010/main" val="184360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4</a:t>
            </a:r>
            <a:r>
              <a:rPr lang="fr-FR" dirty="0"/>
              <a:t>. La démarche </a:t>
            </a:r>
            <a:r>
              <a:rPr lang="fr-FR" dirty="0" smtClean="0"/>
              <a:t>d’évaluation proposée</a:t>
            </a:r>
            <a:endParaRPr lang="fr-FR" dirty="0"/>
          </a:p>
        </p:txBody>
      </p:sp>
    </p:spTree>
    <p:extLst>
      <p:ext uri="{BB962C8B-B14F-4D97-AF65-F5344CB8AC3E}">
        <p14:creationId xmlns:p14="http://schemas.microsoft.com/office/powerpoint/2010/main" val="1687070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016" y="53752"/>
            <a:ext cx="9036496" cy="1143000"/>
          </a:xfrm>
        </p:spPr>
        <p:txBody>
          <a:bodyPr>
            <a:normAutofit/>
          </a:bodyPr>
          <a:lstStyle/>
          <a:p>
            <a:pPr lvl="0" algn="l"/>
            <a:r>
              <a:rPr lang="fr-FR" sz="3200" dirty="0" smtClean="0"/>
              <a:t>Les principes pour construire et conduire l’évaluation</a:t>
            </a:r>
            <a:endParaRPr lang="fr-FR" sz="3200" dirty="0"/>
          </a:p>
        </p:txBody>
      </p:sp>
      <p:sp>
        <p:nvSpPr>
          <p:cNvPr id="3" name="Espace réservé du contenu 2"/>
          <p:cNvSpPr>
            <a:spLocks noGrp="1"/>
          </p:cNvSpPr>
          <p:nvPr>
            <p:ph idx="1"/>
          </p:nvPr>
        </p:nvSpPr>
        <p:spPr>
          <a:xfrm>
            <a:off x="457200" y="1279301"/>
            <a:ext cx="8229600" cy="4525963"/>
          </a:xfrm>
        </p:spPr>
        <p:txBody>
          <a:bodyPr>
            <a:noAutofit/>
          </a:bodyPr>
          <a:lstStyle/>
          <a:p>
            <a:pPr>
              <a:spcAft>
                <a:spcPts val="1200"/>
              </a:spcAft>
            </a:pPr>
            <a:r>
              <a:rPr lang="fr-FR" sz="2000" dirty="0" smtClean="0"/>
              <a:t>Définir </a:t>
            </a:r>
            <a:r>
              <a:rPr lang="fr-FR" sz="2000" dirty="0"/>
              <a:t>une démarche </a:t>
            </a:r>
            <a:r>
              <a:rPr lang="fr-FR" sz="2000" dirty="0" smtClean="0"/>
              <a:t>« au </a:t>
            </a:r>
            <a:r>
              <a:rPr lang="fr-FR" sz="2000" dirty="0"/>
              <a:t>juste </a:t>
            </a:r>
            <a:r>
              <a:rPr lang="fr-FR" sz="2000" dirty="0" smtClean="0"/>
              <a:t>besoin », </a:t>
            </a:r>
            <a:r>
              <a:rPr lang="fr-FR" sz="2000" dirty="0"/>
              <a:t>minimiser les ressources consacrées à l’évaluation</a:t>
            </a:r>
            <a:endParaRPr lang="fr-FR" sz="2000" dirty="0" smtClean="0"/>
          </a:p>
          <a:p>
            <a:pPr>
              <a:spcAft>
                <a:spcPts val="1200"/>
              </a:spcAft>
            </a:pPr>
            <a:r>
              <a:rPr lang="fr-FR" sz="2000" dirty="0" smtClean="0"/>
              <a:t>Un </a:t>
            </a:r>
            <a:r>
              <a:rPr lang="fr-FR" sz="2000" dirty="0"/>
              <a:t>accompagnement </a:t>
            </a:r>
            <a:r>
              <a:rPr lang="fr-FR" sz="2000" dirty="0" smtClean="0"/>
              <a:t>renforcé et un apport d’expertise sur </a:t>
            </a:r>
            <a:r>
              <a:rPr lang="fr-FR" sz="2000" dirty="0"/>
              <a:t>la phase de </a:t>
            </a:r>
            <a:r>
              <a:rPr lang="fr-FR" sz="2000" dirty="0" smtClean="0"/>
              <a:t>cadrage</a:t>
            </a:r>
          </a:p>
          <a:p>
            <a:pPr>
              <a:spcAft>
                <a:spcPts val="1200"/>
              </a:spcAft>
            </a:pPr>
            <a:r>
              <a:rPr lang="fr-FR" sz="2000" dirty="0" smtClean="0"/>
              <a:t>Chercher au maximum à intégrer les travaux d’évaluation dans le fonctionnement habituel des acteurs</a:t>
            </a:r>
          </a:p>
          <a:p>
            <a:r>
              <a:rPr lang="fr-FR" sz="2000" dirty="0" smtClean="0"/>
              <a:t>Mettre à disposition un ensemble de ressources : </a:t>
            </a:r>
          </a:p>
          <a:p>
            <a:pPr lvl="1"/>
            <a:r>
              <a:rPr lang="fr-FR" sz="2000" dirty="0" smtClean="0"/>
              <a:t>Accompagnement </a:t>
            </a:r>
            <a:r>
              <a:rPr lang="fr-FR" sz="2000" dirty="0"/>
              <a:t>par le droit commun (</a:t>
            </a:r>
            <a:r>
              <a:rPr lang="fr-FR" sz="2000" dirty="0" smtClean="0"/>
              <a:t>DDCSPP, DSDEN</a:t>
            </a:r>
            <a:r>
              <a:rPr lang="fr-FR" sz="2000" dirty="0"/>
              <a:t>, CAF, </a:t>
            </a:r>
            <a:r>
              <a:rPr lang="fr-FR" sz="2000" dirty="0" err="1"/>
              <a:t>Espé</a:t>
            </a:r>
            <a:r>
              <a:rPr lang="fr-FR" sz="2000" dirty="0"/>
              <a:t>, </a:t>
            </a:r>
            <a:r>
              <a:rPr lang="fr-FR" sz="2000" dirty="0" err="1"/>
              <a:t>Canopé</a:t>
            </a:r>
            <a:r>
              <a:rPr lang="fr-FR" sz="2000" dirty="0"/>
              <a:t>)</a:t>
            </a:r>
          </a:p>
          <a:p>
            <a:pPr lvl="1"/>
            <a:r>
              <a:rPr lang="fr-FR" sz="2000" dirty="0" smtClean="0"/>
              <a:t>Mutualisation </a:t>
            </a:r>
            <a:r>
              <a:rPr lang="fr-FR" sz="2000" dirty="0"/>
              <a:t>d’outils et de </a:t>
            </a:r>
            <a:r>
              <a:rPr lang="fr-FR" sz="2000" dirty="0" smtClean="0"/>
              <a:t>ressources bibliographiques</a:t>
            </a:r>
          </a:p>
          <a:p>
            <a:pPr lvl="1"/>
            <a:r>
              <a:rPr lang="fr-FR" sz="2000" dirty="0" smtClean="0"/>
              <a:t>Mise en relation des collectivités évaluatrices (réseau en construction)</a:t>
            </a:r>
            <a:endParaRPr lang="fr-FR" sz="2000" b="1" dirty="0"/>
          </a:p>
        </p:txBody>
      </p:sp>
    </p:spTree>
    <p:extLst>
      <p:ext uri="{BB962C8B-B14F-4D97-AF65-F5344CB8AC3E}">
        <p14:creationId xmlns:p14="http://schemas.microsoft.com/office/powerpoint/2010/main" val="51146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1. </a:t>
            </a:r>
            <a:r>
              <a:rPr lang="fr-FR" dirty="0"/>
              <a:t>Cadre et actualité des PEDT </a:t>
            </a:r>
          </a:p>
        </p:txBody>
      </p:sp>
    </p:spTree>
    <p:extLst>
      <p:ext uri="{BB962C8B-B14F-4D97-AF65-F5344CB8AC3E}">
        <p14:creationId xmlns:p14="http://schemas.microsoft.com/office/powerpoint/2010/main" val="165983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La démarche d’évaluation proposée</a:t>
            </a:r>
            <a:endParaRPr lang="fr-FR"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86195070"/>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eur droit 6"/>
          <p:cNvCxnSpPr/>
          <p:nvPr/>
        </p:nvCxnSpPr>
        <p:spPr>
          <a:xfrm>
            <a:off x="2496468" y="1585392"/>
            <a:ext cx="0" cy="4248472"/>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3568" y="5360591"/>
            <a:ext cx="1584176" cy="584775"/>
          </a:xfrm>
          <a:prstGeom prst="rect">
            <a:avLst/>
          </a:prstGeom>
          <a:noFill/>
        </p:spPr>
        <p:txBody>
          <a:bodyPr wrap="square" rtlCol="0">
            <a:spAutoFit/>
          </a:bodyPr>
          <a:lstStyle/>
          <a:p>
            <a:pPr algn="ctr"/>
            <a:r>
              <a:rPr lang="fr-FR" sz="1600" dirty="0" smtClean="0"/>
              <a:t>Janvier-mars 2016</a:t>
            </a:r>
            <a:endParaRPr lang="fr-FR" sz="1600" dirty="0"/>
          </a:p>
        </p:txBody>
      </p:sp>
      <p:sp>
        <p:nvSpPr>
          <p:cNvPr id="11" name="ZoneTexte 10"/>
          <p:cNvSpPr txBox="1"/>
          <p:nvPr/>
        </p:nvSpPr>
        <p:spPr>
          <a:xfrm>
            <a:off x="2771800" y="5364505"/>
            <a:ext cx="1584176" cy="338554"/>
          </a:xfrm>
          <a:prstGeom prst="rect">
            <a:avLst/>
          </a:prstGeom>
          <a:noFill/>
        </p:spPr>
        <p:txBody>
          <a:bodyPr wrap="square" rtlCol="0">
            <a:spAutoFit/>
          </a:bodyPr>
          <a:lstStyle/>
          <a:p>
            <a:r>
              <a:rPr lang="fr-FR" sz="1600" dirty="0" smtClean="0"/>
              <a:t>Mai - Sept 2016</a:t>
            </a:r>
            <a:endParaRPr lang="fr-FR" sz="1600" dirty="0"/>
          </a:p>
        </p:txBody>
      </p:sp>
      <p:sp>
        <p:nvSpPr>
          <p:cNvPr id="12" name="ZoneTexte 11"/>
          <p:cNvSpPr txBox="1"/>
          <p:nvPr/>
        </p:nvSpPr>
        <p:spPr>
          <a:xfrm>
            <a:off x="4788024" y="5364505"/>
            <a:ext cx="1584176" cy="338554"/>
          </a:xfrm>
          <a:prstGeom prst="rect">
            <a:avLst/>
          </a:prstGeom>
          <a:noFill/>
        </p:spPr>
        <p:txBody>
          <a:bodyPr wrap="square" rtlCol="0">
            <a:spAutoFit/>
          </a:bodyPr>
          <a:lstStyle/>
          <a:p>
            <a:r>
              <a:rPr lang="fr-FR" sz="1600" dirty="0" smtClean="0"/>
              <a:t>Décembre 2016</a:t>
            </a:r>
            <a:endParaRPr lang="fr-FR" sz="1600" dirty="0"/>
          </a:p>
        </p:txBody>
      </p:sp>
      <p:sp>
        <p:nvSpPr>
          <p:cNvPr id="13" name="ZoneTexte 12"/>
          <p:cNvSpPr txBox="1"/>
          <p:nvPr/>
        </p:nvSpPr>
        <p:spPr>
          <a:xfrm>
            <a:off x="7380312" y="5364505"/>
            <a:ext cx="1584176" cy="338554"/>
          </a:xfrm>
          <a:prstGeom prst="rect">
            <a:avLst/>
          </a:prstGeom>
          <a:noFill/>
        </p:spPr>
        <p:txBody>
          <a:bodyPr wrap="square" rtlCol="0">
            <a:spAutoFit/>
          </a:bodyPr>
          <a:lstStyle/>
          <a:p>
            <a:r>
              <a:rPr lang="fr-FR" sz="1600" dirty="0" smtClean="0"/>
              <a:t>Janvier 2017?</a:t>
            </a:r>
            <a:endParaRPr lang="fr-FR" sz="1600" dirty="0"/>
          </a:p>
        </p:txBody>
      </p:sp>
      <p:sp>
        <p:nvSpPr>
          <p:cNvPr id="14" name="Rectangle à coins arrondis 13"/>
          <p:cNvSpPr/>
          <p:nvPr/>
        </p:nvSpPr>
        <p:spPr>
          <a:xfrm>
            <a:off x="1842046" y="4365104"/>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13/09</a:t>
            </a:r>
          </a:p>
          <a:p>
            <a:pPr algn="ctr"/>
            <a:r>
              <a:rPr lang="fr-FR" sz="1000" b="1" dirty="0" smtClean="0">
                <a:solidFill>
                  <a:schemeClr val="tx1"/>
                </a:solidFill>
              </a:rPr>
              <a:t>Formation acteurs locaux</a:t>
            </a:r>
            <a:endParaRPr lang="fr-FR" sz="1000" b="1" dirty="0">
              <a:solidFill>
                <a:schemeClr val="tx1"/>
              </a:solidFill>
            </a:endParaRPr>
          </a:p>
        </p:txBody>
      </p:sp>
      <p:sp>
        <p:nvSpPr>
          <p:cNvPr id="15" name="Rectangle à coins arrondis 14"/>
          <p:cNvSpPr/>
          <p:nvPr/>
        </p:nvSpPr>
        <p:spPr>
          <a:xfrm>
            <a:off x="4152652" y="4365104"/>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Rapport </a:t>
            </a:r>
            <a:r>
              <a:rPr lang="fr-FR" sz="1000" b="1" dirty="0" err="1" smtClean="0">
                <a:solidFill>
                  <a:schemeClr val="tx1"/>
                </a:solidFill>
              </a:rPr>
              <a:t>Poloc</a:t>
            </a:r>
            <a:endParaRPr lang="fr-FR" sz="1000" b="1" dirty="0">
              <a:solidFill>
                <a:schemeClr val="tx1"/>
              </a:solidFill>
            </a:endParaRPr>
          </a:p>
        </p:txBody>
      </p:sp>
    </p:spTree>
    <p:extLst>
      <p:ext uri="{BB962C8B-B14F-4D97-AF65-F5344CB8AC3E}">
        <p14:creationId xmlns:p14="http://schemas.microsoft.com/office/powerpoint/2010/main" val="325185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smtClean="0"/>
              <a:t>Phase 1 : le cadrage de l’évaluation</a:t>
            </a:r>
            <a:endParaRPr lang="fr-FR" sz="3200" dirty="0"/>
          </a:p>
        </p:txBody>
      </p:sp>
      <p:graphicFrame>
        <p:nvGraphicFramePr>
          <p:cNvPr id="7" name="Tableau 6"/>
          <p:cNvGraphicFramePr>
            <a:graphicFrameLocks noGrp="1"/>
          </p:cNvGraphicFramePr>
          <p:nvPr>
            <p:extLst>
              <p:ext uri="{D42A27DB-BD31-4B8C-83A1-F6EECF244321}">
                <p14:modId xmlns:p14="http://schemas.microsoft.com/office/powerpoint/2010/main" val="2646844049"/>
              </p:ext>
            </p:extLst>
          </p:nvPr>
        </p:nvGraphicFramePr>
        <p:xfrm>
          <a:off x="683568" y="1268761"/>
          <a:ext cx="7920880" cy="4629897"/>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1.1 Analyse et reformulation du besoin d’évaluation</a:t>
                      </a:r>
                      <a:endParaRPr lang="fr-FR" dirty="0"/>
                    </a:p>
                  </a:txBody>
                  <a:tcPr/>
                </a:tc>
                <a:tc>
                  <a:txBody>
                    <a:bodyPr/>
                    <a:lstStyle/>
                    <a:p>
                      <a:r>
                        <a:rPr lang="fr-FR" sz="1800" kern="1200" dirty="0" smtClean="0">
                          <a:solidFill>
                            <a:schemeClr val="dk1"/>
                          </a:solidFill>
                          <a:effectLst/>
                          <a:latin typeface="+mn-lt"/>
                          <a:ea typeface="+mn-ea"/>
                          <a:cs typeface="+mn-cs"/>
                        </a:rPr>
                        <a:t>- Recueil de données</a:t>
                      </a:r>
                    </a:p>
                    <a:p>
                      <a:r>
                        <a:rPr lang="fr-FR" sz="1800" kern="1200" dirty="0" smtClean="0">
                          <a:solidFill>
                            <a:schemeClr val="dk1"/>
                          </a:solidFill>
                          <a:effectLst/>
                          <a:latin typeface="+mn-lt"/>
                          <a:ea typeface="+mn-ea"/>
                          <a:cs typeface="+mn-cs"/>
                        </a:rPr>
                        <a:t>- Entretiens de cadrage - Synthèse diagnostic</a:t>
                      </a:r>
                    </a:p>
                    <a:p>
                      <a:r>
                        <a:rPr lang="fr-FR" sz="1800" kern="1200" dirty="0" smtClean="0">
                          <a:solidFill>
                            <a:schemeClr val="dk1"/>
                          </a:solidFill>
                          <a:effectLst/>
                          <a:latin typeface="+mn-lt"/>
                          <a:ea typeface="+mn-ea"/>
                          <a:cs typeface="+mn-cs"/>
                        </a:rPr>
                        <a:t>- Problématisation évaluative</a:t>
                      </a:r>
                      <a:endParaRPr lang="fr-FR" dirty="0"/>
                    </a:p>
                  </a:txBody>
                  <a:tcPr/>
                </a:tc>
                <a:tc>
                  <a:txBody>
                    <a:bodyPr/>
                    <a:lstStyle/>
                    <a:p>
                      <a:r>
                        <a:rPr lang="fr-FR" dirty="0" err="1" smtClean="0"/>
                        <a:t>Poloc</a:t>
                      </a:r>
                      <a:r>
                        <a:rPr lang="fr-FR" dirty="0" smtClean="0"/>
                        <a:t> + référent 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1.2 Construction partagée du référentiel d’évaluation (schéma, protocole)</a:t>
                      </a:r>
                      <a:endParaRPr lang="fr-FR" dirty="0"/>
                    </a:p>
                  </a:txBody>
                  <a:tcPr/>
                </a:tc>
                <a:tc>
                  <a:txBody>
                    <a:bodyPr/>
                    <a:lstStyle/>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formulation / priorisation du questionnement évaluatif</a:t>
                      </a:r>
                    </a:p>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proposition de démarche d’évaluation </a:t>
                      </a:r>
                    </a:p>
                    <a:p>
                      <a:r>
                        <a:rPr lang="fr-FR" sz="1800" kern="1200" dirty="0" smtClean="0">
                          <a:solidFill>
                            <a:schemeClr val="dk1"/>
                          </a:solidFill>
                          <a:effectLst/>
                          <a:latin typeface="+mn-lt"/>
                          <a:ea typeface="+mn-ea"/>
                          <a:cs typeface="+mn-cs"/>
                        </a:rPr>
                        <a:t>- Consultation des acteurs pour enrichissement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Poloc</a:t>
                      </a:r>
                      <a:r>
                        <a:rPr lang="fr-FR" dirty="0" smtClean="0"/>
                        <a:t> + référent évaluation + partenaires</a:t>
                      </a:r>
                    </a:p>
                    <a:p>
                      <a:endParaRPr lang="fr-FR" dirty="0"/>
                    </a:p>
                  </a:txBody>
                  <a:tcPr/>
                </a:tc>
              </a:tr>
              <a:tr h="936173">
                <a:tc>
                  <a:txBody>
                    <a:bodyPr/>
                    <a:lstStyle/>
                    <a:p>
                      <a:r>
                        <a:rPr lang="fr-FR" sz="1800" b="1" kern="1200" dirty="0" smtClean="0">
                          <a:solidFill>
                            <a:schemeClr val="dk1"/>
                          </a:solidFill>
                          <a:effectLst/>
                          <a:latin typeface="+mn-lt"/>
                          <a:ea typeface="+mn-ea"/>
                          <a:cs typeface="+mn-cs"/>
                        </a:rPr>
                        <a:t>1.3 Validation partenariale et lancement</a:t>
                      </a:r>
                      <a:endParaRPr lang="fr-FR" dirty="0"/>
                    </a:p>
                  </a:txBody>
                  <a:tcPr/>
                </a:tc>
                <a:tc>
                  <a:txBody>
                    <a:bodyPr/>
                    <a:lstStyle/>
                    <a:p>
                      <a:r>
                        <a:rPr lang="fr-FR" sz="1800" kern="1200" dirty="0" smtClean="0">
                          <a:solidFill>
                            <a:schemeClr val="dk1"/>
                          </a:solidFill>
                          <a:effectLst/>
                          <a:latin typeface="+mn-lt"/>
                          <a:ea typeface="+mn-ea"/>
                          <a:cs typeface="+mn-cs"/>
                        </a:rPr>
                        <a:t>- Comité de pilotage </a:t>
                      </a:r>
                    </a:p>
                    <a:p>
                      <a:r>
                        <a:rPr lang="fr-FR" sz="1800" kern="1200" dirty="0" smtClean="0">
                          <a:solidFill>
                            <a:schemeClr val="dk1"/>
                          </a:solidFill>
                          <a:effectLst/>
                          <a:latin typeface="+mn-lt"/>
                          <a:ea typeface="+mn-ea"/>
                          <a:cs typeface="+mn-cs"/>
                        </a:rPr>
                        <a:t>- Sensibilisation-formation des relais de terrain</a:t>
                      </a:r>
                      <a:endParaRPr lang="fr-FR" dirty="0"/>
                    </a:p>
                  </a:txBody>
                  <a:tcPr/>
                </a:tc>
                <a:tc>
                  <a:txBody>
                    <a:bodyPr/>
                    <a:lstStyle/>
                    <a:p>
                      <a:r>
                        <a:rPr lang="fr-FR" dirty="0" err="1" smtClean="0"/>
                        <a:t>Poloc</a:t>
                      </a:r>
                      <a:r>
                        <a:rPr lang="fr-FR" dirty="0" smtClean="0"/>
                        <a:t> + commanditaires + relais institutionnels</a:t>
                      </a:r>
                      <a:r>
                        <a:rPr lang="fr-FR" baseline="0" dirty="0" smtClean="0"/>
                        <a:t> et locaux</a:t>
                      </a:r>
                      <a:endParaRPr lang="fr-FR" dirty="0"/>
                    </a:p>
                  </a:txBody>
                  <a:tcPr/>
                </a:tc>
              </a:tr>
            </a:tbl>
          </a:graphicData>
        </a:graphic>
      </p:graphicFrame>
    </p:spTree>
    <p:extLst>
      <p:ext uri="{BB962C8B-B14F-4D97-AF65-F5344CB8AC3E}">
        <p14:creationId xmlns:p14="http://schemas.microsoft.com/office/powerpoint/2010/main" val="415286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Phase 2 : observation et analyse partagée</a:t>
            </a:r>
            <a:endParaRPr lang="fr-FR" sz="3200" dirty="0"/>
          </a:p>
        </p:txBody>
      </p:sp>
      <p:graphicFrame>
        <p:nvGraphicFramePr>
          <p:cNvPr id="8" name="Tableau 7"/>
          <p:cNvGraphicFramePr>
            <a:graphicFrameLocks noGrp="1"/>
          </p:cNvGraphicFramePr>
          <p:nvPr>
            <p:extLst>
              <p:ext uri="{D42A27DB-BD31-4B8C-83A1-F6EECF244321}">
                <p14:modId xmlns:p14="http://schemas.microsoft.com/office/powerpoint/2010/main" val="3187047532"/>
              </p:ext>
            </p:extLst>
          </p:nvPr>
        </p:nvGraphicFramePr>
        <p:xfrm>
          <a:off x="683568" y="1268761"/>
          <a:ext cx="7920880" cy="3767874"/>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2.1 Recueil de données</a:t>
                      </a:r>
                      <a:endParaRPr lang="fr-FR" dirty="0"/>
                    </a:p>
                  </a:txBody>
                  <a:tcPr/>
                </a:tc>
                <a:tc>
                  <a:txBody>
                    <a:bodyPr/>
                    <a:lstStyle/>
                    <a:p>
                      <a:r>
                        <a:rPr lang="fr-FR" sz="1800" kern="1200" dirty="0" smtClean="0">
                          <a:solidFill>
                            <a:schemeClr val="dk1"/>
                          </a:solidFill>
                          <a:effectLst/>
                          <a:latin typeface="+mn-lt"/>
                          <a:ea typeface="+mn-ea"/>
                          <a:cs typeface="+mn-cs"/>
                        </a:rPr>
                        <a:t>Observation sur 1 à 3 trimestres à l’échelle des écoles : production des indicateurs, analyse des pratiques et des représentations</a:t>
                      </a:r>
                    </a:p>
                    <a:p>
                      <a:r>
                        <a:rPr lang="fr-FR" sz="1800" kern="1200" dirty="0" smtClean="0">
                          <a:solidFill>
                            <a:schemeClr val="dk1"/>
                          </a:solidFill>
                          <a:effectLst/>
                          <a:latin typeface="+mn-lt"/>
                          <a:ea typeface="+mn-ea"/>
                          <a:cs typeface="+mn-cs"/>
                        </a:rPr>
                        <a:t>Formalisation progressive des résultats</a:t>
                      </a:r>
                      <a:endParaRPr lang="fr-FR" dirty="0"/>
                    </a:p>
                  </a:txBody>
                  <a:tcPr/>
                </a:tc>
                <a:tc>
                  <a:txBody>
                    <a:bodyPr/>
                    <a:lstStyle/>
                    <a:p>
                      <a:r>
                        <a:rPr lang="fr-FR" dirty="0" smtClean="0"/>
                        <a:t>Acteurs locaux + comité technique</a:t>
                      </a:r>
                      <a:r>
                        <a:rPr lang="fr-FR" baseline="0" dirty="0" smtClean="0"/>
                        <a:t> de l’évaluation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2.2 Construction de l’analyse partagée</a:t>
                      </a:r>
                      <a:endParaRPr lang="fr-FR" dirty="0"/>
                    </a:p>
                  </a:txBody>
                  <a:tcPr/>
                </a:tc>
                <a:tc>
                  <a:txBody>
                    <a:bodyPr/>
                    <a:lstStyle/>
                    <a:p>
                      <a:r>
                        <a:rPr lang="fr-FR" sz="1800" kern="1200" dirty="0" smtClean="0">
                          <a:solidFill>
                            <a:schemeClr val="dk1"/>
                          </a:solidFill>
                          <a:effectLst/>
                          <a:latin typeface="+mn-lt"/>
                          <a:ea typeface="+mn-ea"/>
                          <a:cs typeface="+mn-cs"/>
                        </a:rPr>
                        <a:t>Mise en débat des premiers résultats dans les différentes instances évaluatives</a:t>
                      </a:r>
                    </a:p>
                    <a:p>
                      <a:r>
                        <a:rPr lang="fr-FR" sz="1800" kern="1200" dirty="0" smtClean="0">
                          <a:solidFill>
                            <a:schemeClr val="dk1"/>
                          </a:solidFill>
                          <a:effectLst/>
                          <a:latin typeface="+mn-lt"/>
                          <a:ea typeface="+mn-ea"/>
                          <a:cs typeface="+mn-cs"/>
                        </a:rPr>
                        <a:t>Construction partagée et progressive des pistes d’analyse</a:t>
                      </a:r>
                      <a:endParaRPr lang="fr-FR" dirty="0"/>
                    </a:p>
                  </a:txBody>
                  <a:tcPr/>
                </a:tc>
                <a:tc>
                  <a:txBody>
                    <a:bodyPr/>
                    <a:lstStyle/>
                    <a:p>
                      <a:r>
                        <a:rPr lang="fr-FR" dirty="0" smtClean="0"/>
                        <a:t>Instances d’évaluation</a:t>
                      </a:r>
                      <a:r>
                        <a:rPr lang="fr-FR" baseline="0" dirty="0" smtClean="0"/>
                        <a:t> (technique, pilotage, partenarial…)</a:t>
                      </a:r>
                      <a:endParaRPr lang="fr-FR" dirty="0"/>
                    </a:p>
                  </a:txBody>
                  <a:tcPr/>
                </a:tc>
              </a:tr>
            </a:tbl>
          </a:graphicData>
        </a:graphic>
      </p:graphicFrame>
    </p:spTree>
    <p:extLst>
      <p:ext uri="{BB962C8B-B14F-4D97-AF65-F5344CB8AC3E}">
        <p14:creationId xmlns:p14="http://schemas.microsoft.com/office/powerpoint/2010/main" val="1861502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3 : partage des résultats et construction des évolutions</a:t>
            </a:r>
          </a:p>
        </p:txBody>
      </p:sp>
      <p:graphicFrame>
        <p:nvGraphicFramePr>
          <p:cNvPr id="8" name="Tableau 7"/>
          <p:cNvGraphicFramePr>
            <a:graphicFrameLocks noGrp="1"/>
          </p:cNvGraphicFramePr>
          <p:nvPr>
            <p:extLst>
              <p:ext uri="{D42A27DB-BD31-4B8C-83A1-F6EECF244321}">
                <p14:modId xmlns:p14="http://schemas.microsoft.com/office/powerpoint/2010/main" val="1147791436"/>
              </p:ext>
            </p:extLst>
          </p:nvPr>
        </p:nvGraphicFramePr>
        <p:xfrm>
          <a:off x="683568" y="1268761"/>
          <a:ext cx="7920880" cy="495659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3.1 Formalisation des résultats</a:t>
                      </a:r>
                      <a:endParaRPr lang="fr-FR" dirty="0" smtClean="0"/>
                    </a:p>
                  </a:txBody>
                  <a:tcPr/>
                </a:tc>
                <a:tc>
                  <a:txBody>
                    <a:bodyPr/>
                    <a:lstStyle/>
                    <a:p>
                      <a:r>
                        <a:rPr lang="fr-FR" sz="1800" kern="1200" dirty="0" smtClean="0">
                          <a:solidFill>
                            <a:schemeClr val="dk1"/>
                          </a:solidFill>
                          <a:effectLst/>
                          <a:latin typeface="+mn-lt"/>
                          <a:ea typeface="+mn-ea"/>
                          <a:cs typeface="+mn-cs"/>
                        </a:rPr>
                        <a:t>- Analyse approfondie des résultats, réponse aux questions évaluatives</a:t>
                      </a:r>
                    </a:p>
                    <a:p>
                      <a:r>
                        <a:rPr lang="fr-FR" sz="1800" kern="1200" dirty="0" smtClean="0">
                          <a:solidFill>
                            <a:schemeClr val="dk1"/>
                          </a:solidFill>
                          <a:effectLst/>
                          <a:latin typeface="+mn-lt"/>
                          <a:ea typeface="+mn-ea"/>
                          <a:cs typeface="+mn-cs"/>
                        </a:rPr>
                        <a:t>- Formalisation des 1ères pistes d’évolution</a:t>
                      </a:r>
                      <a:endParaRPr lang="fr-FR" dirty="0"/>
                    </a:p>
                  </a:txBody>
                  <a:tcPr/>
                </a:tc>
                <a:tc>
                  <a:txBody>
                    <a:bodyPr/>
                    <a:lstStyle/>
                    <a:p>
                      <a:r>
                        <a:rPr lang="fr-FR" dirty="0" smtClean="0"/>
                        <a:t>Référent évaluation</a:t>
                      </a:r>
                      <a:r>
                        <a:rPr lang="fr-FR" baseline="0" dirty="0" smtClean="0"/>
                        <a:t> + </a:t>
                      </a:r>
                      <a:r>
                        <a:rPr lang="fr-FR" baseline="0" dirty="0" err="1" smtClean="0"/>
                        <a:t>Poloc</a:t>
                      </a:r>
                      <a:r>
                        <a:rPr lang="fr-FR" baseline="0" dirty="0" smtClean="0"/>
                        <a:t> + Comité technique</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3.2 Présentation et mise en débat</a:t>
                      </a:r>
                    </a:p>
                  </a:txBody>
                  <a:tcPr marL="68580" marR="68580" marT="0" marB="0" anchor="ctr"/>
                </a:tc>
                <a:tc>
                  <a:txBody>
                    <a:bodyPr/>
                    <a:lstStyle/>
                    <a:p>
                      <a:pPr fontAlgn="base"/>
                      <a:r>
                        <a:rPr lang="fr-FR" sz="1800" kern="1200" dirty="0" smtClean="0">
                          <a:solidFill>
                            <a:schemeClr val="dk1"/>
                          </a:solidFill>
                          <a:effectLst/>
                          <a:latin typeface="+mn-lt"/>
                          <a:ea typeface="+mn-ea"/>
                          <a:cs typeface="+mn-cs"/>
                        </a:rPr>
                        <a:t>- Organisation d’un événement type « Journée d’assises locales » </a:t>
                      </a:r>
                    </a:p>
                    <a:p>
                      <a:pPr fontAlgn="base"/>
                      <a:r>
                        <a:rPr lang="fr-FR" sz="1800" kern="1200" dirty="0" smtClean="0">
                          <a:solidFill>
                            <a:schemeClr val="dk1"/>
                          </a:solidFill>
                          <a:effectLst/>
                          <a:latin typeface="+mn-lt"/>
                          <a:ea typeface="+mn-ea"/>
                          <a:cs typeface="+mn-cs"/>
                        </a:rPr>
                        <a:t>- Mise en débat et ajustement de l’analyse évaluative</a:t>
                      </a:r>
                    </a:p>
                    <a:p>
                      <a:r>
                        <a:rPr lang="fr-FR" sz="1800" kern="1200" dirty="0" smtClean="0">
                          <a:solidFill>
                            <a:schemeClr val="dk1"/>
                          </a:solidFill>
                          <a:effectLst/>
                          <a:latin typeface="+mn-lt"/>
                          <a:ea typeface="+mn-ea"/>
                          <a:cs typeface="+mn-cs"/>
                        </a:rPr>
                        <a:t>- Enrichissement des pistes d’évolution</a:t>
                      </a:r>
                      <a:endParaRPr lang="fr-FR" dirty="0"/>
                    </a:p>
                  </a:txBody>
                  <a:tcPr/>
                </a:tc>
                <a:tc>
                  <a:txBody>
                    <a:bodyPr/>
                    <a:lstStyle/>
                    <a:p>
                      <a:r>
                        <a:rPr lang="fr-FR" dirty="0" smtClean="0"/>
                        <a:t>Comité technique + appui </a:t>
                      </a:r>
                      <a:r>
                        <a:rPr lang="fr-FR" dirty="0" err="1" smtClean="0"/>
                        <a:t>Poloc</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3.3 Synthèse et formalisation des évolutions possibles</a:t>
                      </a:r>
                    </a:p>
                  </a:txBody>
                  <a:tcPr marL="68580" marR="68580" marT="0" marB="0" anchor="ctr"/>
                </a:tc>
                <a:tc>
                  <a:txBody>
                    <a:bodyPr/>
                    <a:lstStyle/>
                    <a:p>
                      <a:r>
                        <a:rPr lang="fr-FR" sz="1800" kern="1200" dirty="0" smtClean="0">
                          <a:solidFill>
                            <a:schemeClr val="dk1"/>
                          </a:solidFill>
                          <a:effectLst/>
                          <a:latin typeface="+mn-lt"/>
                          <a:ea typeface="+mn-ea"/>
                          <a:cs typeface="+mn-cs"/>
                        </a:rPr>
                        <a:t>- Formalisation des conclusions évaluatives </a:t>
                      </a:r>
                    </a:p>
                    <a:p>
                      <a:r>
                        <a:rPr lang="fr-FR" sz="1800" kern="1200" dirty="0" smtClean="0">
                          <a:solidFill>
                            <a:schemeClr val="dk1"/>
                          </a:solidFill>
                          <a:effectLst/>
                          <a:latin typeface="+mn-lt"/>
                          <a:ea typeface="+mn-ea"/>
                          <a:cs typeface="+mn-cs"/>
                        </a:rPr>
                        <a:t>- Formalisation et proposition de priorisation des propositions d’évolution</a:t>
                      </a:r>
                      <a:endParaRPr lang="fr-FR" dirty="0"/>
                    </a:p>
                  </a:txBody>
                  <a:tcPr/>
                </a:tc>
                <a:tc>
                  <a:txBody>
                    <a:bodyPr/>
                    <a:lstStyle/>
                    <a:p>
                      <a:r>
                        <a:rPr lang="fr-FR" dirty="0" smtClean="0"/>
                        <a:t>Référent évaluation + Comité technique + appui </a:t>
                      </a:r>
                      <a:r>
                        <a:rPr lang="fr-FR" dirty="0" err="1" smtClean="0"/>
                        <a:t>Poloc</a:t>
                      </a:r>
                      <a:endParaRPr lang="fr-FR" dirty="0"/>
                    </a:p>
                  </a:txBody>
                  <a:tcPr/>
                </a:tc>
              </a:tr>
            </a:tbl>
          </a:graphicData>
        </a:graphic>
      </p:graphicFrame>
    </p:spTree>
    <p:extLst>
      <p:ext uri="{BB962C8B-B14F-4D97-AF65-F5344CB8AC3E}">
        <p14:creationId xmlns:p14="http://schemas.microsoft.com/office/powerpoint/2010/main" val="383232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4 : validation par le comité de pilotage et les élus</a:t>
            </a:r>
          </a:p>
        </p:txBody>
      </p:sp>
      <p:graphicFrame>
        <p:nvGraphicFramePr>
          <p:cNvPr id="8" name="Tableau 7"/>
          <p:cNvGraphicFramePr>
            <a:graphicFrameLocks noGrp="1"/>
          </p:cNvGraphicFramePr>
          <p:nvPr>
            <p:extLst>
              <p:ext uri="{D42A27DB-BD31-4B8C-83A1-F6EECF244321}">
                <p14:modId xmlns:p14="http://schemas.microsoft.com/office/powerpoint/2010/main" val="3451377140"/>
              </p:ext>
            </p:extLst>
          </p:nvPr>
        </p:nvGraphicFramePr>
        <p:xfrm>
          <a:off x="683568" y="1533334"/>
          <a:ext cx="7920880" cy="376787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4.1 Priorisation des évolutions proposées</a:t>
                      </a:r>
                      <a:endParaRPr lang="fr-FR" dirty="0" smtClean="0"/>
                    </a:p>
                  </a:txBody>
                  <a:tcPr/>
                </a:tc>
                <a:tc>
                  <a:txBody>
                    <a:bodyPr/>
                    <a:lstStyle/>
                    <a:p>
                      <a:pPr fontAlgn="base"/>
                      <a:r>
                        <a:rPr lang="fr-FR" sz="1800" kern="1200" dirty="0" smtClean="0">
                          <a:solidFill>
                            <a:schemeClr val="dk1"/>
                          </a:solidFill>
                          <a:effectLst/>
                          <a:latin typeface="+mn-lt"/>
                          <a:ea typeface="+mn-ea"/>
                          <a:cs typeface="+mn-cs"/>
                        </a:rPr>
                        <a:t>- Définition de la feuille de route (calendrier et modalités de mise en œuvre des évolutions)</a:t>
                      </a:r>
                    </a:p>
                    <a:p>
                      <a:r>
                        <a:rPr lang="fr-FR" sz="1800" kern="1200" dirty="0" smtClean="0">
                          <a:solidFill>
                            <a:schemeClr val="dk1"/>
                          </a:solidFill>
                          <a:effectLst/>
                          <a:latin typeface="+mn-lt"/>
                          <a:ea typeface="+mn-ea"/>
                          <a:cs typeface="+mn-cs"/>
                        </a:rPr>
                        <a:t>- Définition des nouveaux objectifs d’évaluation et des modalités associées</a:t>
                      </a:r>
                      <a:endParaRPr lang="fr-FR" dirty="0"/>
                    </a:p>
                  </a:txBody>
                  <a:tcPr/>
                </a:tc>
                <a:tc>
                  <a:txBody>
                    <a:bodyPr/>
                    <a:lstStyle/>
                    <a:p>
                      <a:r>
                        <a:rPr lang="fr-FR" dirty="0" smtClean="0"/>
                        <a:t>Comité technique + comité de pilotage</a:t>
                      </a:r>
                      <a:r>
                        <a:rPr lang="fr-FR" baseline="0" dirty="0" smtClean="0"/>
                        <a:t> + partenaires</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smtClean="0">
                          <a:solidFill>
                            <a:schemeClr val="dk1"/>
                          </a:solidFill>
                          <a:effectLst/>
                          <a:latin typeface="+mn-lt"/>
                          <a:ea typeface="+mn-ea"/>
                          <a:cs typeface="+mn-cs"/>
                        </a:rPr>
                        <a:t>4.2 Validation des arbitrages</a:t>
                      </a:r>
                      <a:endParaRPr lang="fr-FR" sz="1800" b="1" kern="1200" dirty="0">
                        <a:solidFill>
                          <a:schemeClr val="dk1"/>
                        </a:solidFill>
                        <a:effectLst/>
                        <a:latin typeface="+mn-lt"/>
                        <a:ea typeface="+mn-ea"/>
                        <a:cs typeface="+mn-cs"/>
                      </a:endParaRPr>
                    </a:p>
                  </a:txBody>
                  <a:tcPr marL="68580" marR="68580" marT="0" marB="0" anchor="ctr"/>
                </a:tc>
                <a:tc>
                  <a:txBody>
                    <a:bodyPr/>
                    <a:lstStyle/>
                    <a:p>
                      <a:pPr fontAlgn="base"/>
                      <a:r>
                        <a:rPr lang="fr-FR" sz="1800" kern="1200" dirty="0" smtClean="0">
                          <a:solidFill>
                            <a:schemeClr val="dk1"/>
                          </a:solidFill>
                          <a:effectLst/>
                          <a:latin typeface="+mn-lt"/>
                          <a:ea typeface="+mn-ea"/>
                          <a:cs typeface="+mn-cs"/>
                        </a:rPr>
                        <a:t>- Validation en comité de pilotage et/ou dans les instances techniques et politiques locales</a:t>
                      </a:r>
                      <a:endParaRPr lang="fr-FR" dirty="0"/>
                    </a:p>
                  </a:txBody>
                  <a:tcPr/>
                </a:tc>
                <a:tc>
                  <a:txBody>
                    <a:bodyPr/>
                    <a:lstStyle/>
                    <a:p>
                      <a:r>
                        <a:rPr lang="fr-FR" dirty="0" smtClean="0"/>
                        <a:t>Elus</a:t>
                      </a:r>
                      <a:r>
                        <a:rPr lang="fr-FR" baseline="0" dirty="0" smtClean="0"/>
                        <a:t> + responsables institutionnels</a:t>
                      </a:r>
                      <a:endParaRPr lang="fr-FR" dirty="0"/>
                    </a:p>
                  </a:txBody>
                  <a:tcPr/>
                </a:tc>
              </a:tr>
            </a:tbl>
          </a:graphicData>
        </a:graphic>
      </p:graphicFrame>
    </p:spTree>
    <p:extLst>
      <p:ext uri="{BB962C8B-B14F-4D97-AF65-F5344CB8AC3E}">
        <p14:creationId xmlns:p14="http://schemas.microsoft.com/office/powerpoint/2010/main" val="76976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Articuler démarche d’évaluation et recherche</a:t>
            </a:r>
            <a:endParaRPr lang="fr-FR" sz="3200" dirty="0"/>
          </a:p>
        </p:txBody>
      </p:sp>
      <p:sp>
        <p:nvSpPr>
          <p:cNvPr id="4" name="Espace réservé du contenu 3"/>
          <p:cNvSpPr>
            <a:spLocks noGrp="1"/>
          </p:cNvSpPr>
          <p:nvPr>
            <p:ph idx="1"/>
          </p:nvPr>
        </p:nvSpPr>
        <p:spPr/>
        <p:txBody>
          <a:bodyPr>
            <a:normAutofit lnSpcReduction="10000"/>
          </a:bodyPr>
          <a:lstStyle/>
          <a:p>
            <a:r>
              <a:rPr lang="fr-FR" dirty="0" smtClean="0"/>
              <a:t>Ne </a:t>
            </a:r>
            <a:r>
              <a:rPr lang="fr-FR" dirty="0"/>
              <a:t>pas confondre évaluation et </a:t>
            </a:r>
            <a:r>
              <a:rPr lang="fr-FR" dirty="0" smtClean="0"/>
              <a:t>recherche…</a:t>
            </a:r>
          </a:p>
          <a:p>
            <a:pPr marL="457200" lvl="1" indent="0">
              <a:buNone/>
            </a:pPr>
            <a:r>
              <a:rPr lang="fr-FR" dirty="0" smtClean="0"/>
              <a:t>Des objectifs, méthodes et temporalités différentes</a:t>
            </a:r>
          </a:p>
          <a:p>
            <a:endParaRPr lang="fr-FR" dirty="0"/>
          </a:p>
          <a:p>
            <a:r>
              <a:rPr lang="fr-FR" dirty="0" smtClean="0"/>
              <a:t>… mais favoriser une « boucle itérative » visant à : </a:t>
            </a:r>
          </a:p>
          <a:p>
            <a:pPr lvl="1"/>
            <a:r>
              <a:rPr lang="fr-FR" sz="2600" dirty="0" smtClean="0"/>
              <a:t>enrichir </a:t>
            </a:r>
            <a:r>
              <a:rPr lang="fr-FR" sz="2600" dirty="0"/>
              <a:t>la démarche d’évaluation locale grâce aux acquis de la recherche et aux compétences scientifiques des acteurs mobilisables (experts, laboratoires…) </a:t>
            </a:r>
            <a:endParaRPr lang="fr-FR" sz="2600" dirty="0" smtClean="0"/>
          </a:p>
          <a:p>
            <a:pPr lvl="1"/>
            <a:r>
              <a:rPr lang="fr-FR" sz="2600" dirty="0" smtClean="0"/>
              <a:t>alimenter </a:t>
            </a:r>
            <a:r>
              <a:rPr lang="fr-FR" sz="2600" dirty="0"/>
              <a:t>les travaux de recherche sur les politiques éducatives locales </a:t>
            </a:r>
            <a:r>
              <a:rPr lang="fr-FR" sz="2600" dirty="0" smtClean="0"/>
              <a:t>en </a:t>
            </a:r>
            <a:r>
              <a:rPr lang="fr-FR" sz="2600" dirty="0"/>
              <a:t>s’appuyant sur les travaux d’évaluation menés localement. </a:t>
            </a:r>
          </a:p>
        </p:txBody>
      </p:sp>
    </p:spTree>
    <p:extLst>
      <p:ext uri="{BB962C8B-B14F-4D97-AF65-F5344CB8AC3E}">
        <p14:creationId xmlns:p14="http://schemas.microsoft.com/office/powerpoint/2010/main" val="4138371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algn="l"/>
            <a:r>
              <a:rPr lang="fr-FR" sz="3200" dirty="0" smtClean="0"/>
              <a:t>Acteurs et instances de l’évaluation </a:t>
            </a:r>
            <a:r>
              <a:rPr lang="fr-FR" sz="3200" dirty="0"/>
              <a:t>: le </a:t>
            </a:r>
            <a:r>
              <a:rPr lang="fr-FR" sz="3200" dirty="0" smtClean="0"/>
              <a:t>schéma </a:t>
            </a:r>
            <a:r>
              <a:rPr lang="fr-FR" sz="3200" dirty="0"/>
              <a:t>théorique de </a:t>
            </a:r>
            <a:r>
              <a:rPr lang="fr-FR" sz="3200" dirty="0" smtClean="0"/>
              <a:t>gouvernance</a:t>
            </a:r>
            <a:endParaRPr lang="fr-FR" sz="3200" dirty="0"/>
          </a:p>
        </p:txBody>
      </p:sp>
      <p:graphicFrame>
        <p:nvGraphicFramePr>
          <p:cNvPr id="3" name="Tableau 2"/>
          <p:cNvGraphicFramePr>
            <a:graphicFrameLocks noGrp="1"/>
          </p:cNvGraphicFramePr>
          <p:nvPr>
            <p:extLst>
              <p:ext uri="{D42A27DB-BD31-4B8C-83A1-F6EECF244321}">
                <p14:modId xmlns:p14="http://schemas.microsoft.com/office/powerpoint/2010/main" val="772374007"/>
              </p:ext>
            </p:extLst>
          </p:nvPr>
        </p:nvGraphicFramePr>
        <p:xfrm>
          <a:off x="611560" y="1268760"/>
          <a:ext cx="8208912" cy="5400600"/>
        </p:xfrm>
        <a:graphic>
          <a:graphicData uri="http://schemas.openxmlformats.org/drawingml/2006/table">
            <a:tbl>
              <a:tblPr firstRow="1" bandRow="1">
                <a:tableStyleId>{93296810-A885-4BE3-A3E7-6D5BEEA58F35}</a:tableStyleId>
              </a:tblPr>
              <a:tblGrid>
                <a:gridCol w="2052228"/>
                <a:gridCol w="2412268"/>
                <a:gridCol w="2232248"/>
                <a:gridCol w="1512168"/>
              </a:tblGrid>
              <a:tr h="456492">
                <a:tc>
                  <a:txBody>
                    <a:bodyPr/>
                    <a:lstStyle/>
                    <a:p>
                      <a:pPr algn="ctr">
                        <a:lnSpc>
                          <a:spcPct val="115000"/>
                        </a:lnSpc>
                        <a:spcAft>
                          <a:spcPts val="0"/>
                        </a:spcAft>
                      </a:pPr>
                      <a:r>
                        <a:rPr lang="fr-FR" sz="1800" dirty="0">
                          <a:effectLst/>
                        </a:rPr>
                        <a:t>Instance</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Missions</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Composition</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Fréquence</a:t>
                      </a:r>
                      <a:endParaRPr lang="fr-FR" sz="1600" dirty="0">
                        <a:effectLst/>
                        <a:latin typeface="Calibri"/>
                        <a:ea typeface="Calibri"/>
                        <a:cs typeface="Times New Roman"/>
                      </a:endParaRPr>
                    </a:p>
                  </a:txBody>
                  <a:tcPr marL="68580" marR="68580" marT="0" marB="0" anchor="ctr"/>
                </a:tc>
              </a:tr>
              <a:tr h="1879824">
                <a:tc>
                  <a:txBody>
                    <a:bodyPr/>
                    <a:lstStyle/>
                    <a:p>
                      <a:pPr algn="l">
                        <a:lnSpc>
                          <a:spcPct val="115000"/>
                        </a:lnSpc>
                        <a:spcAft>
                          <a:spcPts val="0"/>
                        </a:spcAft>
                      </a:pPr>
                      <a:r>
                        <a:rPr lang="fr-FR" sz="1600" b="1" dirty="0">
                          <a:effectLst/>
                        </a:rPr>
                        <a:t>Comité de pilotage partenarial</a:t>
                      </a:r>
                    </a:p>
                    <a:p>
                      <a:pPr algn="l">
                        <a:lnSpc>
                          <a:spcPct val="115000"/>
                        </a:lnSpc>
                        <a:spcAft>
                          <a:spcPts val="0"/>
                        </a:spcAft>
                      </a:pPr>
                      <a:r>
                        <a:rPr lang="fr-FR" sz="1600" b="0" dirty="0">
                          <a:effectLst/>
                        </a:rPr>
                        <a:t>(échelle commune)</a:t>
                      </a:r>
                      <a:endParaRPr lang="fr-FR" sz="1600" b="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Valide le mandat d’évaluation (objectifs, acteurs, méthode, calendrier)</a:t>
                      </a:r>
                    </a:p>
                    <a:p>
                      <a:pPr algn="l" fontAlgn="base">
                        <a:lnSpc>
                          <a:spcPct val="80000"/>
                        </a:lnSpc>
                        <a:spcBef>
                          <a:spcPts val="480"/>
                        </a:spcBef>
                        <a:spcAft>
                          <a:spcPts val="0"/>
                        </a:spcAft>
                        <a:tabLst>
                          <a:tab pos="2790825" algn="l"/>
                        </a:tabLst>
                      </a:pPr>
                      <a:r>
                        <a:rPr lang="fr-FR" sz="1400" dirty="0">
                          <a:effectLst/>
                        </a:rPr>
                        <a:t>Valide les priorités / le questionnement évaluatif</a:t>
                      </a:r>
                    </a:p>
                    <a:p>
                      <a:pPr algn="l" fontAlgn="base">
                        <a:lnSpc>
                          <a:spcPct val="80000"/>
                        </a:lnSpc>
                        <a:spcBef>
                          <a:spcPts val="480"/>
                        </a:spcBef>
                        <a:spcAft>
                          <a:spcPts val="0"/>
                        </a:spcAft>
                        <a:tabLst>
                          <a:tab pos="2790825" algn="l"/>
                        </a:tabLst>
                      </a:pPr>
                      <a:r>
                        <a:rPr lang="fr-FR" sz="1400" dirty="0">
                          <a:effectLst/>
                        </a:rPr>
                        <a:t>Alloue les ressources nécessaires à l’évaluation</a:t>
                      </a:r>
                    </a:p>
                    <a:p>
                      <a:pPr algn="l" fontAlgn="base">
                        <a:lnSpc>
                          <a:spcPct val="80000"/>
                        </a:lnSpc>
                        <a:spcBef>
                          <a:spcPts val="480"/>
                        </a:spcBef>
                        <a:spcAft>
                          <a:spcPts val="0"/>
                        </a:spcAft>
                        <a:tabLst>
                          <a:tab pos="2790825" algn="l"/>
                        </a:tabLst>
                      </a:pPr>
                      <a:r>
                        <a:rPr lang="fr-FR" sz="1400" dirty="0">
                          <a:effectLst/>
                        </a:rPr>
                        <a:t>Valide les conclusions et décide des suites à donner</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Elus + cadres communaux  / coordinateur PEDT</a:t>
                      </a:r>
                    </a:p>
                    <a:p>
                      <a:pPr algn="l" fontAlgn="base">
                        <a:lnSpc>
                          <a:spcPct val="80000"/>
                        </a:lnSpc>
                        <a:spcBef>
                          <a:spcPts val="480"/>
                        </a:spcBef>
                        <a:spcAft>
                          <a:spcPts val="0"/>
                        </a:spcAft>
                        <a:tabLst>
                          <a:tab pos="2790825" algn="l"/>
                        </a:tabLst>
                      </a:pPr>
                      <a:r>
                        <a:rPr lang="fr-FR" sz="1400" dirty="0">
                          <a:effectLst/>
                        </a:rPr>
                        <a:t>IEN + directeurs d’école + principaux collège</a:t>
                      </a:r>
                    </a:p>
                    <a:p>
                      <a:pPr algn="l" fontAlgn="base">
                        <a:lnSpc>
                          <a:spcPct val="80000"/>
                        </a:lnSpc>
                        <a:spcBef>
                          <a:spcPts val="480"/>
                        </a:spcBef>
                        <a:spcAft>
                          <a:spcPts val="0"/>
                        </a:spcAft>
                        <a:tabLst>
                          <a:tab pos="2790825" algn="l"/>
                        </a:tabLst>
                      </a:pPr>
                      <a:r>
                        <a:rPr lang="fr-FR" sz="1400" dirty="0">
                          <a:effectLst/>
                        </a:rPr>
                        <a:t>Principaux partenaires associatifs</a:t>
                      </a:r>
                    </a:p>
                    <a:p>
                      <a:pPr algn="l">
                        <a:lnSpc>
                          <a:spcPct val="115000"/>
                        </a:lnSpc>
                        <a:spcAft>
                          <a:spcPts val="0"/>
                        </a:spcAft>
                      </a:pPr>
                      <a:r>
                        <a:rPr lang="fr-FR" sz="1400" dirty="0">
                          <a:effectLst/>
                        </a:rPr>
                        <a:t>Représentant des parents d’élève</a:t>
                      </a:r>
                      <a:endParaRPr lang="fr-FR" sz="140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A minima 2 fois (début et fin) et de préférence 3 fois (préparation concertation)</a:t>
                      </a:r>
                      <a:endParaRPr lang="fr-FR" sz="1400" dirty="0">
                        <a:effectLst/>
                        <a:latin typeface="+mn-lt"/>
                        <a:ea typeface="Times New Roman"/>
                        <a:cs typeface="Times New Roman"/>
                      </a:endParaRPr>
                    </a:p>
                  </a:txBody>
                  <a:tcPr marL="68580" marR="68580" marT="0" marB="0" anchor="ctr"/>
                </a:tc>
              </a:tr>
              <a:tr h="2016224">
                <a:tc>
                  <a:txBody>
                    <a:bodyPr/>
                    <a:lstStyle/>
                    <a:p>
                      <a:pPr algn="l" fontAlgn="base">
                        <a:lnSpc>
                          <a:spcPct val="80000"/>
                        </a:lnSpc>
                        <a:spcBef>
                          <a:spcPts val="480"/>
                        </a:spcBef>
                        <a:spcAft>
                          <a:spcPts val="0"/>
                        </a:spcAft>
                        <a:tabLst>
                          <a:tab pos="2790825" algn="l"/>
                        </a:tabLst>
                      </a:pPr>
                      <a:r>
                        <a:rPr lang="fr-FR" sz="1600" b="1" dirty="0">
                          <a:effectLst/>
                        </a:rPr>
                        <a:t>Comité technique </a:t>
                      </a:r>
                      <a:r>
                        <a:rPr lang="fr-FR" sz="1600" b="1" dirty="0" smtClean="0">
                          <a:effectLst/>
                        </a:rPr>
                        <a:t>communal</a:t>
                      </a:r>
                      <a:endParaRPr lang="fr-FR" sz="1600" b="1" dirty="0">
                        <a:effectLst/>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smtClean="0">
                          <a:effectLst/>
                        </a:rPr>
                        <a:t>Supervise </a:t>
                      </a:r>
                      <a:r>
                        <a:rPr lang="fr-FR" sz="1400" dirty="0">
                          <a:effectLst/>
                        </a:rPr>
                        <a:t>activité des groupes de suivi de site, </a:t>
                      </a:r>
                      <a:r>
                        <a:rPr lang="fr-FR" sz="1400" dirty="0" smtClean="0">
                          <a:effectLst/>
                        </a:rPr>
                        <a:t>fait </a:t>
                      </a:r>
                      <a:r>
                        <a:rPr lang="fr-FR" sz="1400" dirty="0">
                          <a:effectLst/>
                        </a:rPr>
                        <a:t>remonter difficultés et questions le cas échéant</a:t>
                      </a:r>
                    </a:p>
                    <a:p>
                      <a:pPr algn="l" fontAlgn="base">
                        <a:lnSpc>
                          <a:spcPct val="80000"/>
                        </a:lnSpc>
                        <a:spcBef>
                          <a:spcPts val="480"/>
                        </a:spcBef>
                        <a:spcAft>
                          <a:spcPts val="0"/>
                        </a:spcAft>
                        <a:tabLst>
                          <a:tab pos="2790825" algn="l"/>
                        </a:tabLst>
                      </a:pPr>
                      <a:r>
                        <a:rPr lang="fr-FR" sz="1400" dirty="0" smtClean="0">
                          <a:effectLst/>
                        </a:rPr>
                        <a:t>Collecte </a:t>
                      </a:r>
                      <a:r>
                        <a:rPr lang="fr-FR" sz="1400" dirty="0">
                          <a:effectLst/>
                        </a:rPr>
                        <a:t>et </a:t>
                      </a:r>
                      <a:r>
                        <a:rPr lang="fr-FR" sz="1400" dirty="0" smtClean="0">
                          <a:effectLst/>
                        </a:rPr>
                        <a:t>consolide </a:t>
                      </a:r>
                      <a:r>
                        <a:rPr lang="fr-FR" sz="1400" dirty="0">
                          <a:effectLst/>
                        </a:rPr>
                        <a:t>les informations (indicateurs, journaux de suivi)</a:t>
                      </a:r>
                    </a:p>
                    <a:p>
                      <a:pPr marL="0" algn="l" defTabSz="914400" rtl="0" eaLnBrk="1" fontAlgn="base" latinLnBrk="0" hangingPunct="1">
                        <a:lnSpc>
                          <a:spcPct val="80000"/>
                        </a:lnSpc>
                        <a:spcBef>
                          <a:spcPts val="480"/>
                        </a:spcBef>
                        <a:spcAft>
                          <a:spcPts val="0"/>
                        </a:spcAft>
                        <a:tabLst>
                          <a:tab pos="2790825" algn="l"/>
                        </a:tabLst>
                      </a:pPr>
                      <a:r>
                        <a:rPr lang="fr-FR" sz="1400" kern="1200" dirty="0" smtClean="0">
                          <a:effectLst/>
                        </a:rPr>
                        <a:t>Interagit </a:t>
                      </a:r>
                      <a:r>
                        <a:rPr lang="fr-FR" sz="1400" kern="1200" dirty="0">
                          <a:effectLst/>
                        </a:rPr>
                        <a:t>avec </a:t>
                      </a:r>
                      <a:r>
                        <a:rPr lang="fr-FR" sz="1400" kern="1200" dirty="0" smtClean="0">
                          <a:effectLst/>
                        </a:rPr>
                        <a:t>POLOC </a:t>
                      </a:r>
                      <a:r>
                        <a:rPr lang="fr-FR" sz="1400" kern="1200" dirty="0">
                          <a:effectLst/>
                        </a:rPr>
                        <a:t>pour proposer des éléments d’analyse</a:t>
                      </a:r>
                      <a:endParaRPr lang="fr-FR" sz="1400" kern="1200" dirty="0">
                        <a:solidFill>
                          <a:schemeClr val="dk1"/>
                        </a:solidFill>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Cadres communaux / coordinateur PEDT</a:t>
                      </a:r>
                    </a:p>
                    <a:p>
                      <a:pPr algn="l" fontAlgn="base">
                        <a:lnSpc>
                          <a:spcPct val="80000"/>
                        </a:lnSpc>
                        <a:spcBef>
                          <a:spcPts val="480"/>
                        </a:spcBef>
                        <a:spcAft>
                          <a:spcPts val="0"/>
                        </a:spcAft>
                        <a:tabLst>
                          <a:tab pos="2790825" algn="l"/>
                        </a:tabLst>
                      </a:pPr>
                      <a:r>
                        <a:rPr lang="fr-FR" sz="1400" dirty="0">
                          <a:effectLst/>
                        </a:rPr>
                        <a:t>Responsables d’associations délégataires</a:t>
                      </a:r>
                    </a:p>
                    <a:p>
                      <a:pPr algn="l" fontAlgn="base">
                        <a:lnSpc>
                          <a:spcPct val="80000"/>
                        </a:lnSpc>
                        <a:spcBef>
                          <a:spcPts val="480"/>
                        </a:spcBef>
                        <a:spcAft>
                          <a:spcPts val="0"/>
                        </a:spcAft>
                        <a:tabLst>
                          <a:tab pos="2790825" algn="l"/>
                        </a:tabLst>
                      </a:pPr>
                      <a:r>
                        <a:rPr lang="fr-FR" sz="1400" dirty="0">
                          <a:effectLst/>
                        </a:rPr>
                        <a:t>IEN ou selon les situations conseillers pédagogiques et directeur(s) d’école(s)</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 ou mensuel </a:t>
                      </a:r>
                      <a:endParaRPr lang="fr-FR" sz="1400" dirty="0">
                        <a:effectLst/>
                        <a:latin typeface="+mn-lt"/>
                        <a:ea typeface="Calibri"/>
                        <a:cs typeface="Times New Roman"/>
                      </a:endParaRPr>
                    </a:p>
                  </a:txBody>
                  <a:tcPr marL="68580" marR="68580" marT="0" marB="0" anchor="ctr"/>
                </a:tc>
              </a:tr>
              <a:tr h="1048060">
                <a:tc>
                  <a:txBody>
                    <a:bodyPr/>
                    <a:lstStyle/>
                    <a:p>
                      <a:pPr algn="l" fontAlgn="base">
                        <a:lnSpc>
                          <a:spcPct val="80000"/>
                        </a:lnSpc>
                        <a:spcBef>
                          <a:spcPts val="480"/>
                        </a:spcBef>
                        <a:spcAft>
                          <a:spcPts val="0"/>
                        </a:spcAft>
                        <a:tabLst>
                          <a:tab pos="2790825" algn="l"/>
                        </a:tabLst>
                      </a:pPr>
                      <a:r>
                        <a:rPr lang="fr-FR" sz="1600" b="1" dirty="0">
                          <a:effectLst/>
                        </a:rPr>
                        <a:t>Groupe de suivi de site </a:t>
                      </a:r>
                    </a:p>
                    <a:p>
                      <a:pPr algn="l" fontAlgn="base">
                        <a:lnSpc>
                          <a:spcPct val="80000"/>
                        </a:lnSpc>
                        <a:spcBef>
                          <a:spcPts val="480"/>
                        </a:spcBef>
                        <a:spcAft>
                          <a:spcPts val="0"/>
                        </a:spcAft>
                        <a:tabLst>
                          <a:tab pos="2790825" algn="l"/>
                        </a:tabLst>
                      </a:pPr>
                      <a:r>
                        <a:rPr lang="fr-FR" sz="1600" b="0" dirty="0">
                          <a:effectLst/>
                        </a:rPr>
                        <a:t>(échelle groupe scolaire</a:t>
                      </a:r>
                      <a:r>
                        <a:rPr lang="fr-FR" sz="1600" b="0" dirty="0" smtClean="0">
                          <a:effectLst/>
                        </a:rPr>
                        <a:t>)</a:t>
                      </a:r>
                      <a:r>
                        <a:rPr lang="fr-FR" sz="1600" b="1" dirty="0">
                          <a:effectLst/>
                        </a:rPr>
                        <a:t> </a:t>
                      </a:r>
                      <a:endParaRPr lang="fr-FR" sz="1600" b="1"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Collecte les informations, </a:t>
                      </a:r>
                      <a:r>
                        <a:rPr lang="fr-FR" sz="1400" dirty="0" smtClean="0">
                          <a:effectLst/>
                        </a:rPr>
                        <a:t>alimente </a:t>
                      </a:r>
                      <a:r>
                        <a:rPr lang="fr-FR" sz="1400" dirty="0">
                          <a:effectLst/>
                        </a:rPr>
                        <a:t>les indicateurs et les journaux de </a:t>
                      </a:r>
                      <a:r>
                        <a:rPr lang="fr-FR" sz="1400" dirty="0" smtClean="0">
                          <a:effectLst/>
                        </a:rPr>
                        <a:t>suivi</a:t>
                      </a:r>
                    </a:p>
                    <a:p>
                      <a:pPr algn="l" fontAlgn="base">
                        <a:lnSpc>
                          <a:spcPct val="80000"/>
                        </a:lnSpc>
                        <a:spcBef>
                          <a:spcPts val="480"/>
                        </a:spcBef>
                        <a:spcAft>
                          <a:spcPts val="0"/>
                        </a:spcAft>
                        <a:tabLst>
                          <a:tab pos="2790825" algn="l"/>
                        </a:tabLst>
                      </a:pPr>
                      <a:r>
                        <a:rPr lang="fr-FR" sz="1400" dirty="0" smtClean="0">
                          <a:effectLst/>
                        </a:rPr>
                        <a:t>Les transmet </a:t>
                      </a:r>
                      <a:r>
                        <a:rPr lang="fr-FR" sz="1400" dirty="0">
                          <a:effectLst/>
                        </a:rPr>
                        <a:t>au comité technique</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Directeurs d’école (+ enseignants)</a:t>
                      </a:r>
                    </a:p>
                    <a:p>
                      <a:pPr algn="l" fontAlgn="base">
                        <a:lnSpc>
                          <a:spcPct val="80000"/>
                        </a:lnSpc>
                        <a:spcBef>
                          <a:spcPts val="480"/>
                        </a:spcBef>
                        <a:spcAft>
                          <a:spcPts val="0"/>
                        </a:spcAft>
                        <a:tabLst>
                          <a:tab pos="2790825" algn="l"/>
                        </a:tabLst>
                      </a:pPr>
                      <a:r>
                        <a:rPr lang="fr-FR" sz="1400" dirty="0">
                          <a:effectLst/>
                        </a:rPr>
                        <a:t>Référent périscolaire</a:t>
                      </a:r>
                    </a:p>
                    <a:p>
                      <a:pPr algn="l" fontAlgn="base">
                        <a:lnSpc>
                          <a:spcPct val="80000"/>
                        </a:lnSpc>
                        <a:spcBef>
                          <a:spcPts val="480"/>
                        </a:spcBef>
                        <a:spcAft>
                          <a:spcPts val="0"/>
                        </a:spcAft>
                        <a:tabLst>
                          <a:tab pos="2790825" algn="l"/>
                        </a:tabLst>
                      </a:pPr>
                      <a:r>
                        <a:rPr lang="fr-FR" sz="1400" dirty="0">
                          <a:effectLst/>
                        </a:rPr>
                        <a:t>Associations intervenant sur l’école</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a:t>
                      </a:r>
                      <a:endParaRPr lang="fr-FR" sz="1400" dirty="0">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6150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686800" cy="1143000"/>
          </a:xfrm>
        </p:spPr>
        <p:txBody>
          <a:bodyPr>
            <a:normAutofit/>
          </a:bodyPr>
          <a:lstStyle/>
          <a:p>
            <a:pPr lvl="0" algn="l"/>
            <a:r>
              <a:rPr lang="fr-FR" sz="3200" dirty="0" smtClean="0"/>
              <a:t>Acteurs et instances de l’évaluation : l’organisation proposée</a:t>
            </a:r>
            <a:endParaRPr lang="fr-FR" sz="3200" dirty="0"/>
          </a:p>
        </p:txBody>
      </p:sp>
      <p:graphicFrame>
        <p:nvGraphicFramePr>
          <p:cNvPr id="3" name="Tableau 2"/>
          <p:cNvGraphicFramePr>
            <a:graphicFrameLocks noGrp="1"/>
          </p:cNvGraphicFramePr>
          <p:nvPr>
            <p:extLst>
              <p:ext uri="{D42A27DB-BD31-4B8C-83A1-F6EECF244321}">
                <p14:modId xmlns:p14="http://schemas.microsoft.com/office/powerpoint/2010/main" val="3941109177"/>
              </p:ext>
            </p:extLst>
          </p:nvPr>
        </p:nvGraphicFramePr>
        <p:xfrm>
          <a:off x="683568" y="1340768"/>
          <a:ext cx="7416825" cy="4032448"/>
        </p:xfrm>
        <a:graphic>
          <a:graphicData uri="http://schemas.openxmlformats.org/drawingml/2006/table">
            <a:tbl>
              <a:tblPr firstRow="1" bandRow="1">
                <a:tableStyleId>{93296810-A885-4BE3-A3E7-6D5BEEA58F35}</a:tableStyleId>
              </a:tblPr>
              <a:tblGrid>
                <a:gridCol w="2472275"/>
                <a:gridCol w="2472275"/>
                <a:gridCol w="2472275"/>
              </a:tblGrid>
              <a:tr h="432048">
                <a:tc>
                  <a:txBody>
                    <a:bodyPr/>
                    <a:lstStyle/>
                    <a:p>
                      <a:pPr algn="ctr"/>
                      <a:r>
                        <a:rPr lang="fr-FR" dirty="0" smtClean="0"/>
                        <a:t>Instance</a:t>
                      </a:r>
                      <a:endParaRPr lang="fr-FR" dirty="0"/>
                    </a:p>
                  </a:txBody>
                  <a:tcPr/>
                </a:tc>
                <a:tc>
                  <a:txBody>
                    <a:bodyPr/>
                    <a:lstStyle/>
                    <a:p>
                      <a:pPr algn="ctr"/>
                      <a:r>
                        <a:rPr lang="fr-FR" dirty="0" smtClean="0"/>
                        <a:t>Composition</a:t>
                      </a:r>
                      <a:endParaRPr lang="fr-FR" dirty="0"/>
                    </a:p>
                  </a:txBody>
                  <a:tcPr/>
                </a:tc>
                <a:tc>
                  <a:txBody>
                    <a:bodyPr/>
                    <a:lstStyle/>
                    <a:p>
                      <a:pPr algn="ctr"/>
                      <a:r>
                        <a:rPr lang="fr-FR" dirty="0" smtClean="0"/>
                        <a:t>Calendrier</a:t>
                      </a:r>
                      <a:r>
                        <a:rPr lang="fr-FR" baseline="0" dirty="0" smtClean="0"/>
                        <a:t> de réunion</a:t>
                      </a:r>
                      <a:endParaRPr lang="fr-FR" dirty="0"/>
                    </a:p>
                  </a:txBody>
                  <a:tcPr/>
                </a:tc>
              </a:tr>
              <a:tr h="720080">
                <a:tc>
                  <a:txBody>
                    <a:bodyPr/>
                    <a:lstStyle/>
                    <a:p>
                      <a:r>
                        <a:rPr lang="fr-FR" sz="1600" b="1" dirty="0" smtClean="0"/>
                        <a:t>Comité de pilotage</a:t>
                      </a:r>
                      <a:endParaRPr lang="fr-FR" sz="1600" b="1" dirty="0"/>
                    </a:p>
                  </a:txBody>
                  <a:tcPr anchor="ctr"/>
                </a:tc>
                <a:tc>
                  <a:txBody>
                    <a:bodyPr/>
                    <a:lstStyle/>
                    <a:p>
                      <a:endParaRPr lang="fr-FR" dirty="0"/>
                    </a:p>
                  </a:txBody>
                  <a:tcPr/>
                </a:tc>
                <a:tc>
                  <a:txBody>
                    <a:bodyPr/>
                    <a:lstStyle/>
                    <a:p>
                      <a:endParaRPr lang="fr-FR"/>
                    </a:p>
                  </a:txBody>
                  <a:tcPr/>
                </a:tc>
              </a:tr>
              <a:tr h="720080">
                <a:tc>
                  <a:txBody>
                    <a:bodyPr/>
                    <a:lstStyle/>
                    <a:p>
                      <a:r>
                        <a:rPr lang="fr-FR" sz="1600" b="1" dirty="0" smtClean="0"/>
                        <a:t>Comité technique</a:t>
                      </a:r>
                      <a:endParaRPr lang="fr-FR" sz="1600" b="1" dirty="0"/>
                    </a:p>
                  </a:txBody>
                  <a:tcPr anchor="ctr"/>
                </a:tc>
                <a:tc>
                  <a:txBody>
                    <a:bodyPr/>
                    <a:lstStyle/>
                    <a:p>
                      <a:endParaRPr lang="fr-FR" dirty="0"/>
                    </a:p>
                  </a:txBody>
                  <a:tcPr/>
                </a:tc>
                <a:tc>
                  <a:txBody>
                    <a:bodyPr/>
                    <a:lstStyle/>
                    <a:p>
                      <a:endParaRPr lang="fr-FR" dirty="0"/>
                    </a:p>
                  </a:txBody>
                  <a:tcPr/>
                </a:tc>
              </a:tr>
              <a:tr h="720080">
                <a:tc>
                  <a:txBody>
                    <a:bodyPr/>
                    <a:lstStyle/>
                    <a:p>
                      <a:r>
                        <a:rPr lang="fr-FR" sz="1600" b="1" dirty="0" smtClean="0"/>
                        <a:t>Groupe</a:t>
                      </a:r>
                      <a:r>
                        <a:rPr lang="fr-FR" sz="1600" b="1" baseline="0" dirty="0" smtClean="0"/>
                        <a:t> de suivi école A</a:t>
                      </a:r>
                      <a:endParaRPr lang="fr-FR" sz="1600" b="1" dirty="0"/>
                    </a:p>
                  </a:txBody>
                  <a:tcPr anchor="ctr"/>
                </a:tc>
                <a:tc>
                  <a:txBody>
                    <a:bodyPr/>
                    <a:lstStyle/>
                    <a:p>
                      <a:endParaRPr lang="fr-FR" dirty="0"/>
                    </a:p>
                  </a:txBody>
                  <a:tcPr/>
                </a:tc>
                <a:tc>
                  <a:txBody>
                    <a:bodyPr/>
                    <a:lstStyle/>
                    <a:p>
                      <a:endParaRPr lang="fr-FR"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Groupe</a:t>
                      </a:r>
                      <a:r>
                        <a:rPr lang="fr-FR" sz="1600" b="1" baseline="0" dirty="0" smtClean="0"/>
                        <a:t> de suivi école B</a:t>
                      </a:r>
                      <a:endParaRPr lang="fr-FR" sz="1600" b="1" dirty="0" smtClean="0"/>
                    </a:p>
                  </a:txBody>
                  <a:tcPr anchor="ctr"/>
                </a:tc>
                <a:tc>
                  <a:txBody>
                    <a:bodyPr/>
                    <a:lstStyle/>
                    <a:p>
                      <a:endParaRPr lang="fr-FR" dirty="0"/>
                    </a:p>
                  </a:txBody>
                  <a:tcPr/>
                </a:tc>
                <a:tc>
                  <a:txBody>
                    <a:bodyPr/>
                    <a:lstStyle/>
                    <a:p>
                      <a:endParaRPr lang="fr-FR"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Groupe</a:t>
                      </a:r>
                      <a:r>
                        <a:rPr lang="fr-FR" sz="1600" b="1" baseline="0" dirty="0" smtClean="0"/>
                        <a:t> de suivi école C</a:t>
                      </a:r>
                      <a:endParaRPr lang="fr-FR" sz="1600" b="1" dirty="0" smtClean="0"/>
                    </a:p>
                  </a:txBody>
                  <a:tcPr anchor="ct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546604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Quels indicateurs d’évaluation ?</a:t>
            </a:r>
            <a:endParaRPr lang="fr-FR" sz="3200" dirty="0"/>
          </a:p>
        </p:txBody>
      </p:sp>
      <p:sp>
        <p:nvSpPr>
          <p:cNvPr id="4" name="Espace réservé du contenu 3"/>
          <p:cNvSpPr>
            <a:spLocks noGrp="1"/>
          </p:cNvSpPr>
          <p:nvPr>
            <p:ph idx="1"/>
          </p:nvPr>
        </p:nvSpPr>
        <p:spPr>
          <a:xfrm>
            <a:off x="457200" y="1196752"/>
            <a:ext cx="8229600" cy="4929411"/>
          </a:xfrm>
        </p:spPr>
        <p:txBody>
          <a:bodyPr>
            <a:normAutofit/>
          </a:bodyPr>
          <a:lstStyle/>
          <a:p>
            <a:r>
              <a:rPr lang="fr-FR" sz="2400" dirty="0" smtClean="0"/>
              <a:t>Exemple : la question de la place des parents dans le PEDT</a:t>
            </a:r>
          </a:p>
          <a:p>
            <a:endParaRPr lang="fr-FR" sz="2400" dirty="0" smtClean="0"/>
          </a:p>
          <a:p>
            <a:endParaRPr lang="fr-FR" sz="2400" dirty="0"/>
          </a:p>
          <a:p>
            <a:endParaRPr lang="fr-FR" sz="2400" dirty="0" smtClean="0"/>
          </a:p>
          <a:p>
            <a:endParaRPr lang="fr-FR" sz="2400" dirty="0"/>
          </a:p>
        </p:txBody>
      </p:sp>
      <p:sp>
        <p:nvSpPr>
          <p:cNvPr id="3" name="Rectangle à coins arrondis 2"/>
          <p:cNvSpPr/>
          <p:nvPr/>
        </p:nvSpPr>
        <p:spPr>
          <a:xfrm>
            <a:off x="683568" y="2003842"/>
            <a:ext cx="3744416" cy="394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statiques = de contexte ou de réalisation</a:t>
            </a:r>
          </a:p>
          <a:p>
            <a:pPr algn="ctr"/>
            <a:endParaRPr lang="fr-FR" dirty="0"/>
          </a:p>
          <a:p>
            <a:r>
              <a:rPr lang="fr-FR" dirty="0" smtClean="0"/>
              <a:t>CSP des parents</a:t>
            </a:r>
          </a:p>
          <a:p>
            <a:r>
              <a:rPr lang="fr-FR" dirty="0" smtClean="0"/>
              <a:t>Parents </a:t>
            </a:r>
            <a:r>
              <a:rPr lang="fr-FR" dirty="0"/>
              <a:t>associés à l’élaboration du PEDT (nombre de réunions, parents ciblés / touchés)</a:t>
            </a:r>
          </a:p>
          <a:p>
            <a:r>
              <a:rPr lang="fr-FR" dirty="0" smtClean="0"/>
              <a:t>Taux de participation aux élections de parents</a:t>
            </a:r>
          </a:p>
        </p:txBody>
      </p:sp>
      <p:sp>
        <p:nvSpPr>
          <p:cNvPr id="5" name="Rectangle à coins arrondis 4"/>
          <p:cNvSpPr/>
          <p:nvPr/>
        </p:nvSpPr>
        <p:spPr>
          <a:xfrm>
            <a:off x="4644008" y="1988840"/>
            <a:ext cx="4032448" cy="396044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dynamiques = de suivi des évolutions et des effets</a:t>
            </a:r>
            <a:endParaRPr lang="fr-FR" b="1" dirty="0"/>
          </a:p>
          <a:p>
            <a:pPr algn="ctr"/>
            <a:endParaRPr lang="fr-FR" dirty="0"/>
          </a:p>
          <a:p>
            <a:r>
              <a:rPr lang="fr-FR" dirty="0" smtClean="0"/>
              <a:t>Evolution </a:t>
            </a:r>
            <a:r>
              <a:rPr lang="fr-FR" dirty="0" err="1" smtClean="0"/>
              <a:t>nbre</a:t>
            </a:r>
            <a:r>
              <a:rPr lang="fr-FR" dirty="0" smtClean="0"/>
              <a:t> réunions proposées / </a:t>
            </a:r>
            <a:r>
              <a:rPr lang="fr-FR" dirty="0" err="1" smtClean="0"/>
              <a:t>nbre</a:t>
            </a:r>
            <a:r>
              <a:rPr lang="fr-FR" dirty="0" smtClean="0"/>
              <a:t> et profil des participants</a:t>
            </a:r>
            <a:endParaRPr lang="fr-FR" dirty="0"/>
          </a:p>
          <a:p>
            <a:r>
              <a:rPr lang="fr-FR" dirty="0" smtClean="0"/>
              <a:t>Evolution </a:t>
            </a:r>
            <a:r>
              <a:rPr lang="fr-FR" dirty="0" err="1" smtClean="0"/>
              <a:t>nbre</a:t>
            </a:r>
            <a:r>
              <a:rPr lang="fr-FR" dirty="0" smtClean="0"/>
              <a:t> propositions présentées / retenues</a:t>
            </a:r>
            <a:endParaRPr lang="fr-FR" dirty="0"/>
          </a:p>
          <a:p>
            <a:r>
              <a:rPr lang="fr-FR" dirty="0" smtClean="0"/>
              <a:t>Evolution </a:t>
            </a:r>
            <a:r>
              <a:rPr lang="fr-FR" dirty="0" err="1" smtClean="0"/>
              <a:t>nbre</a:t>
            </a:r>
            <a:r>
              <a:rPr lang="fr-FR" dirty="0" smtClean="0"/>
              <a:t> propositions exprimées / retenues</a:t>
            </a:r>
            <a:endParaRPr lang="fr-FR" dirty="0"/>
          </a:p>
          <a:p>
            <a:r>
              <a:rPr lang="fr-FR" dirty="0" smtClean="0"/>
              <a:t>Nature de la participation (écoute / proposition / implication projets)</a:t>
            </a:r>
          </a:p>
          <a:p>
            <a:r>
              <a:rPr lang="fr-FR" dirty="0" smtClean="0"/>
              <a:t>Evolution nature et usages des outils de communication</a:t>
            </a:r>
            <a:endParaRPr lang="fr-FR" dirty="0"/>
          </a:p>
        </p:txBody>
      </p:sp>
    </p:spTree>
    <p:extLst>
      <p:ext uri="{BB962C8B-B14F-4D97-AF65-F5344CB8AC3E}">
        <p14:creationId xmlns:p14="http://schemas.microsoft.com/office/powerpoint/2010/main" val="2381489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Après-midi</a:t>
            </a:r>
            <a:endParaRPr lang="fr-FR" dirty="0"/>
          </a:p>
        </p:txBody>
      </p:sp>
      <p:sp>
        <p:nvSpPr>
          <p:cNvPr id="3" name="Espace réservé du contenu 2"/>
          <p:cNvSpPr>
            <a:spLocks noGrp="1"/>
          </p:cNvSpPr>
          <p:nvPr>
            <p:ph idx="1"/>
          </p:nvPr>
        </p:nvSpPr>
        <p:spPr>
          <a:xfrm>
            <a:off x="457200" y="1988840"/>
            <a:ext cx="8229600" cy="4137323"/>
          </a:xfrm>
        </p:spPr>
        <p:txBody>
          <a:bodyPr>
            <a:normAutofit/>
          </a:bodyPr>
          <a:lstStyle/>
          <a:p>
            <a:pPr>
              <a:lnSpc>
                <a:spcPct val="150000"/>
              </a:lnSpc>
            </a:pPr>
            <a:r>
              <a:rPr lang="fr-FR" sz="2400" dirty="0" smtClean="0"/>
              <a:t>Rappel du programme (</a:t>
            </a:r>
            <a:r>
              <a:rPr lang="fr-FR" sz="2400" dirty="0"/>
              <a:t>14h - 16h30)</a:t>
            </a:r>
          </a:p>
          <a:p>
            <a:pPr lvl="1">
              <a:lnSpc>
                <a:spcPct val="150000"/>
              </a:lnSpc>
            </a:pPr>
            <a:r>
              <a:rPr lang="fr-FR" sz="2400" b="1" dirty="0"/>
              <a:t>1. Le principal outil d’observation : méthode et présentation du journal de </a:t>
            </a:r>
            <a:r>
              <a:rPr lang="fr-FR" sz="2400" b="1" dirty="0" smtClean="0"/>
              <a:t>suivi</a:t>
            </a:r>
            <a:endParaRPr lang="fr-FR" sz="1800" dirty="0"/>
          </a:p>
          <a:p>
            <a:pPr lvl="1">
              <a:lnSpc>
                <a:spcPct val="150000"/>
              </a:lnSpc>
            </a:pPr>
            <a:r>
              <a:rPr lang="fr-FR" sz="2400" b="1" dirty="0"/>
              <a:t>2. Travail en ateliers : choix des objets évaluatifs par </a:t>
            </a:r>
            <a:r>
              <a:rPr lang="fr-FR" sz="2400" b="1" dirty="0" smtClean="0"/>
              <a:t>site</a:t>
            </a:r>
            <a:endParaRPr lang="fr-FR" sz="1800" b="1" dirty="0">
              <a:solidFill>
                <a:srgbClr val="FF0000"/>
              </a:solidFill>
            </a:endParaRPr>
          </a:p>
          <a:p>
            <a:pPr lvl="1">
              <a:lnSpc>
                <a:spcPct val="150000"/>
              </a:lnSpc>
            </a:pPr>
            <a:r>
              <a:rPr lang="fr-FR" sz="2400" b="1" dirty="0" smtClean="0"/>
              <a:t>3. Synthèse des ateliers et </a:t>
            </a:r>
            <a:r>
              <a:rPr lang="fr-FR" sz="2400" b="1" dirty="0"/>
              <a:t>organisation de la phase </a:t>
            </a:r>
            <a:r>
              <a:rPr lang="fr-FR" sz="2400" b="1" dirty="0" smtClean="0"/>
              <a:t>2</a:t>
            </a:r>
            <a:endParaRPr lang="fr-FR" sz="1800" b="1" dirty="0">
              <a:solidFill>
                <a:srgbClr val="FF0000"/>
              </a:solidFill>
            </a:endParaRPr>
          </a:p>
        </p:txBody>
      </p:sp>
    </p:spTree>
    <p:extLst>
      <p:ext uri="{BB962C8B-B14F-4D97-AF65-F5344CB8AC3E}">
        <p14:creationId xmlns:p14="http://schemas.microsoft.com/office/powerpoint/2010/main" val="336388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De quoi parle-t-on ? </a:t>
            </a:r>
            <a:endParaRPr lang="fr-FR" sz="2800" dirty="0"/>
          </a:p>
        </p:txBody>
      </p:sp>
      <p:sp>
        <p:nvSpPr>
          <p:cNvPr id="3" name="Espace réservé du contenu 2"/>
          <p:cNvSpPr>
            <a:spLocks noGrp="1"/>
          </p:cNvSpPr>
          <p:nvPr>
            <p:ph idx="1"/>
          </p:nvPr>
        </p:nvSpPr>
        <p:spPr>
          <a:xfrm>
            <a:off x="457200" y="2420888"/>
            <a:ext cx="8229600" cy="3528392"/>
          </a:xfrm>
        </p:spPr>
        <p:txBody>
          <a:bodyPr>
            <a:noAutofit/>
          </a:bodyPr>
          <a:lstStyle/>
          <a:p>
            <a:pPr>
              <a:lnSpc>
                <a:spcPct val="200000"/>
              </a:lnSpc>
            </a:pPr>
            <a:r>
              <a:rPr lang="fr-FR" sz="3200" dirty="0" smtClean="0"/>
              <a:t>Qu’est-ce qu’un PEDT pour vous aujourd’hui ?...</a:t>
            </a:r>
          </a:p>
        </p:txBody>
      </p:sp>
    </p:spTree>
    <p:extLst>
      <p:ext uri="{BB962C8B-B14F-4D97-AF65-F5344CB8AC3E}">
        <p14:creationId xmlns:p14="http://schemas.microsoft.com/office/powerpoint/2010/main" val="1070321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référence</a:t>
            </a:r>
            <a:endParaRPr lang="fr-FR" sz="3200" dirty="0"/>
          </a:p>
        </p:txBody>
      </p:sp>
      <p:sp>
        <p:nvSpPr>
          <p:cNvPr id="4" name="Espace réservé du contenu 3"/>
          <p:cNvSpPr>
            <a:spLocks noGrp="1"/>
          </p:cNvSpPr>
          <p:nvPr>
            <p:ph idx="1"/>
          </p:nvPr>
        </p:nvSpPr>
        <p:spPr>
          <a:xfrm>
            <a:off x="395536" y="1124744"/>
            <a:ext cx="8229600" cy="4525963"/>
          </a:xfrm>
        </p:spPr>
        <p:txBody>
          <a:bodyPr>
            <a:normAutofit fontScale="77500" lnSpcReduction="20000"/>
          </a:bodyPr>
          <a:lstStyle/>
          <a:p>
            <a:r>
              <a:rPr lang="fr-FR" sz="3100" dirty="0" smtClean="0"/>
              <a:t>Objectif : </a:t>
            </a:r>
          </a:p>
          <a:p>
            <a:pPr lvl="1"/>
            <a:r>
              <a:rPr lang="fr-FR" dirty="0" smtClean="0"/>
              <a:t>Formaliser et partager l’état des lieux des différents projets et objectifs éducatifs visant les enfants à l’échelle d’une école / quartier</a:t>
            </a:r>
          </a:p>
          <a:p>
            <a:pPr lvl="1"/>
            <a:r>
              <a:rPr lang="fr-FR" dirty="0" smtClean="0"/>
              <a:t>Identifier les projets et axes de travail convergents</a:t>
            </a:r>
          </a:p>
          <a:p>
            <a:pPr lvl="1"/>
            <a:r>
              <a:rPr lang="fr-FR" dirty="0" smtClean="0"/>
              <a:t>Définir les objets de suivi dans le cadre de l’évaluation, en lien avec les problématiques évaluatives proposées</a:t>
            </a:r>
          </a:p>
          <a:p>
            <a:pPr lvl="1"/>
            <a:endParaRPr lang="fr-FR" dirty="0"/>
          </a:p>
          <a:p>
            <a:r>
              <a:rPr lang="fr-FR" sz="3100" dirty="0" smtClean="0"/>
              <a:t>Mode d’emploi : journal à remplir par le groupe de suivi local : </a:t>
            </a:r>
          </a:p>
          <a:p>
            <a:pPr lvl="1"/>
            <a:r>
              <a:rPr lang="fr-FR" dirty="0" smtClean="0"/>
              <a:t>Phase 1 ce jour en atelier : croiser projets d’école et d’animation, prédéfinir des objets de suivi partagé</a:t>
            </a:r>
          </a:p>
          <a:p>
            <a:pPr lvl="1"/>
            <a:r>
              <a:rPr lang="fr-FR" dirty="0" smtClean="0"/>
              <a:t>Phase 2 en autonomie dans les 15 jours : finaliser l’analyse des projets existants et le choix des objets de suivi en coordination avec les partenaires locaux</a:t>
            </a:r>
          </a:p>
        </p:txBody>
      </p:sp>
    </p:spTree>
    <p:extLst>
      <p:ext uri="{BB962C8B-B14F-4D97-AF65-F5344CB8AC3E}">
        <p14:creationId xmlns:p14="http://schemas.microsoft.com/office/powerpoint/2010/main" val="1179975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suivi</a:t>
            </a:r>
            <a:endParaRPr lang="fr-FR" sz="3200" dirty="0"/>
          </a:p>
        </p:txBody>
      </p:sp>
      <p:sp>
        <p:nvSpPr>
          <p:cNvPr id="4" name="Espace réservé du contenu 3"/>
          <p:cNvSpPr>
            <a:spLocks noGrp="1"/>
          </p:cNvSpPr>
          <p:nvPr>
            <p:ph idx="1"/>
          </p:nvPr>
        </p:nvSpPr>
        <p:spPr>
          <a:xfrm>
            <a:off x="395536" y="1124744"/>
            <a:ext cx="8229600" cy="4525963"/>
          </a:xfrm>
        </p:spPr>
        <p:txBody>
          <a:bodyPr>
            <a:normAutofit/>
          </a:bodyPr>
          <a:lstStyle/>
          <a:p>
            <a:r>
              <a:rPr lang="fr-FR" sz="2400" dirty="0" smtClean="0"/>
              <a:t>Objectif : </a:t>
            </a:r>
          </a:p>
          <a:p>
            <a:pPr lvl="1"/>
            <a:r>
              <a:rPr lang="fr-FR" sz="2200" dirty="0" smtClean="0"/>
              <a:t>Fournir aux professionnels de terrain un outil commun simple de recueil d’informations (indicateurs et éléments d’analyse)</a:t>
            </a:r>
          </a:p>
          <a:p>
            <a:pPr lvl="1"/>
            <a:r>
              <a:rPr lang="fr-FR" sz="2200" dirty="0" smtClean="0"/>
              <a:t>Objectiver le lien entre les évolutions de pratiques mises en place et les résultats observables</a:t>
            </a:r>
          </a:p>
          <a:p>
            <a:pPr lvl="1"/>
            <a:endParaRPr lang="fr-FR" sz="2400" dirty="0"/>
          </a:p>
          <a:p>
            <a:r>
              <a:rPr lang="fr-FR" sz="2400" dirty="0" smtClean="0"/>
              <a:t>Le mode d’emploi : </a:t>
            </a:r>
          </a:p>
          <a:p>
            <a:pPr lvl="1"/>
            <a:r>
              <a:rPr lang="fr-FR" sz="2200" dirty="0"/>
              <a:t>A </a:t>
            </a:r>
            <a:r>
              <a:rPr lang="fr-FR" sz="2200" dirty="0" smtClean="0"/>
              <a:t>commencer à remplir </a:t>
            </a:r>
            <a:r>
              <a:rPr lang="fr-FR" sz="2200" dirty="0"/>
              <a:t>par le groupe de suivi </a:t>
            </a:r>
            <a:r>
              <a:rPr lang="fr-FR" sz="2200" dirty="0" smtClean="0"/>
              <a:t>local ce jour</a:t>
            </a:r>
            <a:endParaRPr lang="fr-FR" sz="2200" dirty="0"/>
          </a:p>
          <a:p>
            <a:pPr lvl="1"/>
            <a:r>
              <a:rPr lang="fr-FR" sz="2200" dirty="0"/>
              <a:t>A communiquer périodiquement au comité technique et à </a:t>
            </a:r>
            <a:r>
              <a:rPr lang="fr-FR" sz="2200" dirty="0" err="1"/>
              <a:t>Poloc</a:t>
            </a:r>
            <a:r>
              <a:rPr lang="fr-FR" sz="2200" dirty="0"/>
              <a:t> pour consolidation de l’analyse</a:t>
            </a:r>
          </a:p>
        </p:txBody>
      </p:sp>
    </p:spTree>
    <p:extLst>
      <p:ext uri="{BB962C8B-B14F-4D97-AF65-F5344CB8AC3E}">
        <p14:creationId xmlns:p14="http://schemas.microsoft.com/office/powerpoint/2010/main" val="3866540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Ateliers : construction de l’évaluation par site</a:t>
            </a:r>
            <a:endParaRPr lang="fr-FR" sz="3200" dirty="0"/>
          </a:p>
        </p:txBody>
      </p:sp>
      <p:sp>
        <p:nvSpPr>
          <p:cNvPr id="4" name="Espace réservé du contenu 3"/>
          <p:cNvSpPr>
            <a:spLocks noGrp="1"/>
          </p:cNvSpPr>
          <p:nvPr>
            <p:ph idx="1"/>
          </p:nvPr>
        </p:nvSpPr>
        <p:spPr>
          <a:xfrm>
            <a:off x="457200" y="1268760"/>
            <a:ext cx="8229600" cy="5328592"/>
          </a:xfrm>
        </p:spPr>
        <p:txBody>
          <a:bodyPr>
            <a:normAutofit fontScale="92500" lnSpcReduction="20000"/>
          </a:bodyPr>
          <a:lstStyle/>
          <a:p>
            <a:r>
              <a:rPr lang="fr-FR" sz="2600" dirty="0" smtClean="0"/>
              <a:t>Travail en sous-groupe de 14h30 à 15h45</a:t>
            </a:r>
          </a:p>
          <a:p>
            <a:endParaRPr lang="fr-FR" sz="500" dirty="0" smtClean="0"/>
          </a:p>
          <a:p>
            <a:endParaRPr lang="fr-FR" sz="500" dirty="0" smtClean="0"/>
          </a:p>
          <a:p>
            <a:r>
              <a:rPr lang="fr-FR" sz="2600" dirty="0" smtClean="0"/>
              <a:t>Objectif : définir conjointement à l’échelle de chaque école …</a:t>
            </a:r>
          </a:p>
          <a:p>
            <a:pPr lvl="1"/>
            <a:r>
              <a:rPr lang="fr-FR" sz="2600" dirty="0" smtClean="0"/>
              <a:t>le ou les objets d’évaluation choisis, en référence aux problématiques présentées</a:t>
            </a:r>
          </a:p>
          <a:p>
            <a:pPr lvl="1"/>
            <a:r>
              <a:rPr lang="fr-FR" sz="2600" dirty="0" smtClean="0"/>
              <a:t>les modalités précises de travail sur les mois à venir </a:t>
            </a:r>
          </a:p>
          <a:p>
            <a:pPr lvl="1"/>
            <a:endParaRPr lang="fr-FR" sz="500" dirty="0" smtClean="0"/>
          </a:p>
          <a:p>
            <a:pPr lvl="1"/>
            <a:endParaRPr lang="fr-FR" sz="500" dirty="0"/>
          </a:p>
          <a:p>
            <a:r>
              <a:rPr lang="fr-FR" sz="2600" dirty="0" smtClean="0"/>
              <a:t>Méthode : </a:t>
            </a:r>
          </a:p>
          <a:p>
            <a:pPr lvl="1"/>
            <a:r>
              <a:rPr lang="fr-FR" sz="2600" dirty="0"/>
              <a:t>P</a:t>
            </a:r>
            <a:r>
              <a:rPr lang="fr-FR" sz="2600" dirty="0" smtClean="0"/>
              <a:t>résentation des projets respectifs (école, animation, associatif…) et renseignement du journal de référence</a:t>
            </a:r>
            <a:endParaRPr lang="fr-FR" sz="2600" dirty="0"/>
          </a:p>
          <a:p>
            <a:pPr lvl="1"/>
            <a:r>
              <a:rPr lang="fr-FR" sz="2600" dirty="0" smtClean="0"/>
              <a:t>Croisement avec les problématiques évaluatives du PEDT</a:t>
            </a:r>
          </a:p>
          <a:p>
            <a:pPr lvl="1"/>
            <a:r>
              <a:rPr lang="fr-FR" sz="2600" dirty="0" smtClean="0"/>
              <a:t>Choix et formulation du ou des objets évaluatifs (3 maximum) </a:t>
            </a:r>
          </a:p>
          <a:p>
            <a:pPr lvl="1"/>
            <a:r>
              <a:rPr lang="fr-FR" sz="2600" dirty="0" smtClean="0"/>
              <a:t>Formulation du changement recherché et des indicateurs de progrès</a:t>
            </a:r>
          </a:p>
          <a:p>
            <a:pPr lvl="1"/>
            <a:r>
              <a:rPr lang="fr-FR" sz="2600" dirty="0" smtClean="0"/>
              <a:t>Définition des modalités de travail : calendrier, acteurs associés…</a:t>
            </a:r>
            <a:endParaRPr lang="fr-FR" sz="2600" dirty="0"/>
          </a:p>
        </p:txBody>
      </p:sp>
    </p:spTree>
    <p:extLst>
      <p:ext uri="{BB962C8B-B14F-4D97-AF65-F5344CB8AC3E}">
        <p14:creationId xmlns:p14="http://schemas.microsoft.com/office/powerpoint/2010/main" val="835632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Synthèse des ateliers</a:t>
            </a: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1778079854"/>
              </p:ext>
            </p:extLst>
          </p:nvPr>
        </p:nvGraphicFramePr>
        <p:xfrm>
          <a:off x="395536" y="1340768"/>
          <a:ext cx="8424936" cy="3600400"/>
        </p:xfrm>
        <a:graphic>
          <a:graphicData uri="http://schemas.openxmlformats.org/drawingml/2006/table">
            <a:tbl>
              <a:tblPr firstRow="1" bandRow="1">
                <a:tableStyleId>{7DF18680-E054-41AD-8BC1-D1AEF772440D}</a:tableStyleId>
              </a:tblPr>
              <a:tblGrid>
                <a:gridCol w="1547437"/>
                <a:gridCol w="2196979"/>
                <a:gridCol w="2232248"/>
                <a:gridCol w="2448272"/>
              </a:tblGrid>
              <a:tr h="720080">
                <a:tc>
                  <a:txBody>
                    <a:bodyPr/>
                    <a:lstStyle/>
                    <a:p>
                      <a:endParaRPr lang="fr-F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Objet d’évaluation / changement recherché</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Marqueur(s) de progrès</a:t>
                      </a:r>
                    </a:p>
                  </a:txBody>
                  <a:tcPr anchor="ctr"/>
                </a:tc>
                <a:tc>
                  <a:txBody>
                    <a:bodyPr/>
                    <a:lstStyle/>
                    <a:p>
                      <a:pPr algn="ctr"/>
                      <a:r>
                        <a:rPr lang="fr-FR" sz="1600" dirty="0" smtClean="0"/>
                        <a:t>Modalités</a:t>
                      </a:r>
                      <a:r>
                        <a:rPr lang="fr-FR" sz="1600" baseline="0" dirty="0" smtClean="0"/>
                        <a:t> de travail</a:t>
                      </a:r>
                      <a:endParaRPr lang="fr-FR" sz="1600" dirty="0"/>
                    </a:p>
                  </a:txBody>
                  <a:tcPr anchor="ctr"/>
                </a:tc>
              </a:tr>
              <a:tr h="720080">
                <a:tc>
                  <a:txBody>
                    <a:bodyPr/>
                    <a:lstStyle/>
                    <a:p>
                      <a:r>
                        <a:rPr lang="fr-FR" sz="1600" b="1" dirty="0" smtClean="0"/>
                        <a:t>Ecole / site : …</a:t>
                      </a:r>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bl>
          </a:graphicData>
        </a:graphic>
      </p:graphicFrame>
    </p:spTree>
    <p:extLst>
      <p:ext uri="{BB962C8B-B14F-4D97-AF65-F5344CB8AC3E}">
        <p14:creationId xmlns:p14="http://schemas.microsoft.com/office/powerpoint/2010/main" val="1448878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Synthèse des ateliers</a:t>
            </a:r>
            <a:endParaRPr lang="fr-FR" sz="3200" dirty="0"/>
          </a:p>
        </p:txBody>
      </p:sp>
      <p:sp>
        <p:nvSpPr>
          <p:cNvPr id="4" name="Espace réservé du contenu 3"/>
          <p:cNvSpPr>
            <a:spLocks noGrp="1"/>
          </p:cNvSpPr>
          <p:nvPr>
            <p:ph idx="1"/>
          </p:nvPr>
        </p:nvSpPr>
        <p:spPr>
          <a:xfrm>
            <a:off x="457200" y="1268760"/>
            <a:ext cx="8229600" cy="4857403"/>
          </a:xfrm>
        </p:spPr>
        <p:txBody>
          <a:bodyPr>
            <a:normAutofit/>
          </a:bodyPr>
          <a:lstStyle/>
          <a:p>
            <a:pPr>
              <a:lnSpc>
                <a:spcPct val="150000"/>
              </a:lnSpc>
            </a:pPr>
            <a:r>
              <a:rPr lang="fr-FR" sz="2600" dirty="0" smtClean="0"/>
              <a:t>Autres remarques issues des ateliers</a:t>
            </a:r>
            <a:endParaRPr lang="fr-FR" sz="2600" dirty="0"/>
          </a:p>
        </p:txBody>
      </p:sp>
    </p:spTree>
    <p:extLst>
      <p:ext uri="{BB962C8B-B14F-4D97-AF65-F5344CB8AC3E}">
        <p14:creationId xmlns:p14="http://schemas.microsoft.com/office/powerpoint/2010/main" val="163301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Suite des travaux : organisation de la phase 2</a:t>
            </a:r>
            <a:endParaRPr lang="fr-FR" sz="3200" dirty="0"/>
          </a:p>
        </p:txBody>
      </p:sp>
      <p:sp>
        <p:nvSpPr>
          <p:cNvPr id="4" name="Espace réservé du contenu 3"/>
          <p:cNvSpPr>
            <a:spLocks noGrp="1"/>
          </p:cNvSpPr>
          <p:nvPr>
            <p:ph idx="1"/>
          </p:nvPr>
        </p:nvSpPr>
        <p:spPr>
          <a:xfrm>
            <a:off x="457200" y="1268760"/>
            <a:ext cx="8229600" cy="4857403"/>
          </a:xfrm>
        </p:spPr>
        <p:txBody>
          <a:bodyPr>
            <a:normAutofit fontScale="77500" lnSpcReduction="20000"/>
          </a:bodyPr>
          <a:lstStyle/>
          <a:p>
            <a:pPr>
              <a:lnSpc>
                <a:spcPct val="150000"/>
              </a:lnSpc>
            </a:pPr>
            <a:r>
              <a:rPr lang="fr-FR" sz="2600" dirty="0" smtClean="0"/>
              <a:t>Retour sur les modalités de pilotage </a:t>
            </a:r>
          </a:p>
          <a:p>
            <a:pPr lvl="1">
              <a:lnSpc>
                <a:spcPct val="150000"/>
              </a:lnSpc>
            </a:pPr>
            <a:r>
              <a:rPr lang="fr-FR" sz="2600" dirty="0" smtClean="0"/>
              <a:t>Remontée des journaux de suivi au comité technique et à </a:t>
            </a:r>
            <a:r>
              <a:rPr lang="fr-FR" sz="2600" dirty="0" err="1" smtClean="0"/>
              <a:t>Poloc</a:t>
            </a:r>
            <a:r>
              <a:rPr lang="fr-FR" sz="2600" dirty="0" smtClean="0"/>
              <a:t> pour le ….</a:t>
            </a:r>
          </a:p>
          <a:p>
            <a:pPr lvl="1">
              <a:lnSpc>
                <a:spcPct val="150000"/>
              </a:lnSpc>
            </a:pPr>
            <a:r>
              <a:rPr lang="fr-FR" sz="2600" dirty="0" smtClean="0"/>
              <a:t>Vos interlocuteurs pour toute question : </a:t>
            </a:r>
          </a:p>
          <a:p>
            <a:pPr lvl="2">
              <a:lnSpc>
                <a:spcPct val="150000"/>
              </a:lnSpc>
            </a:pPr>
            <a:r>
              <a:rPr lang="fr-FR" sz="2200" dirty="0" smtClean="0"/>
              <a:t>Ville : </a:t>
            </a:r>
            <a:r>
              <a:rPr lang="fr-FR" sz="2200" b="1" dirty="0" smtClean="0">
                <a:solidFill>
                  <a:srgbClr val="FF0000"/>
                </a:solidFill>
              </a:rPr>
              <a:t>à compléter</a:t>
            </a:r>
          </a:p>
          <a:p>
            <a:pPr lvl="2">
              <a:lnSpc>
                <a:spcPct val="150000"/>
              </a:lnSpc>
            </a:pPr>
            <a:r>
              <a:rPr lang="fr-FR" sz="2200" dirty="0" smtClean="0"/>
              <a:t>Education nationale : </a:t>
            </a:r>
            <a:r>
              <a:rPr lang="fr-FR" sz="2200" b="1" dirty="0">
                <a:solidFill>
                  <a:srgbClr val="FF0000"/>
                </a:solidFill>
              </a:rPr>
              <a:t>à </a:t>
            </a:r>
            <a:r>
              <a:rPr lang="fr-FR" sz="2200" b="1" dirty="0" smtClean="0">
                <a:solidFill>
                  <a:srgbClr val="FF0000"/>
                </a:solidFill>
              </a:rPr>
              <a:t>compléter</a:t>
            </a:r>
            <a:endParaRPr lang="fr-FR" sz="2200" dirty="0" smtClean="0"/>
          </a:p>
          <a:p>
            <a:pPr lvl="2">
              <a:lnSpc>
                <a:spcPct val="150000"/>
              </a:lnSpc>
            </a:pPr>
            <a:r>
              <a:rPr lang="fr-FR" sz="2200" dirty="0" err="1" smtClean="0"/>
              <a:t>Poloc</a:t>
            </a:r>
            <a:r>
              <a:rPr lang="fr-FR" sz="2200" dirty="0" smtClean="0"/>
              <a:t> : </a:t>
            </a:r>
            <a:r>
              <a:rPr lang="fr-FR" sz="2200" dirty="0" smtClean="0">
                <a:hlinkClick r:id="rId2"/>
              </a:rPr>
              <a:t>yves.fournel@ens-lyon.fr</a:t>
            </a:r>
            <a:r>
              <a:rPr lang="fr-FR" sz="2200" dirty="0" smtClean="0"/>
              <a:t> / </a:t>
            </a:r>
            <a:r>
              <a:rPr lang="fr-FR" sz="2200" dirty="0" smtClean="0">
                <a:hlinkClick r:id="rId3"/>
              </a:rPr>
              <a:t>edwige.coureau-falquerho@ens-lyon.fr</a:t>
            </a:r>
            <a:endParaRPr lang="fr-FR" sz="2200" dirty="0"/>
          </a:p>
          <a:p>
            <a:pPr>
              <a:lnSpc>
                <a:spcPct val="150000"/>
              </a:lnSpc>
            </a:pPr>
            <a:endParaRPr lang="fr-FR" sz="2600" dirty="0" smtClean="0"/>
          </a:p>
          <a:p>
            <a:pPr>
              <a:lnSpc>
                <a:spcPct val="150000"/>
              </a:lnSpc>
            </a:pPr>
            <a:r>
              <a:rPr lang="fr-FR" sz="2600" dirty="0" smtClean="0"/>
              <a:t>Calendrier prévisionnel phase 2</a:t>
            </a:r>
          </a:p>
          <a:p>
            <a:pPr lvl="1">
              <a:lnSpc>
                <a:spcPct val="150000"/>
              </a:lnSpc>
            </a:pPr>
            <a:r>
              <a:rPr lang="fr-FR" sz="2600" dirty="0"/>
              <a:t>Comités techniques de </a:t>
            </a:r>
            <a:r>
              <a:rPr lang="fr-FR" sz="2600" dirty="0" smtClean="0"/>
              <a:t>suivi les…</a:t>
            </a:r>
            <a:endParaRPr lang="fr-FR" sz="2600" dirty="0"/>
          </a:p>
          <a:p>
            <a:pPr lvl="1">
              <a:lnSpc>
                <a:spcPct val="150000"/>
              </a:lnSpc>
            </a:pPr>
            <a:r>
              <a:rPr lang="fr-FR" sz="2600" dirty="0" smtClean="0"/>
              <a:t>Comité de pilotage le…</a:t>
            </a:r>
          </a:p>
        </p:txBody>
      </p:sp>
    </p:spTree>
    <p:extLst>
      <p:ext uri="{BB962C8B-B14F-4D97-AF65-F5344CB8AC3E}">
        <p14:creationId xmlns:p14="http://schemas.microsoft.com/office/powerpoint/2010/main" val="163301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cadre 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smtClean="0"/>
              <a:t>Le </a:t>
            </a:r>
            <a:r>
              <a:rPr lang="fr-FR" sz="2000" dirty="0"/>
              <a:t>projet éducatif territorial (PEDT) est mentionné à l'</a:t>
            </a:r>
            <a:r>
              <a:rPr lang="fr-FR" sz="2000" u="sng" dirty="0">
                <a:hlinkClick r:id="rId2" tooltip="Le site Légifrance"/>
              </a:rPr>
              <a:t>article L. 551-1 du Code de l'éducation</a:t>
            </a:r>
            <a:r>
              <a:rPr lang="fr-FR" sz="2000" dirty="0"/>
              <a:t>. </a:t>
            </a:r>
            <a:endParaRPr lang="fr-FR" sz="2000" dirty="0" smtClean="0"/>
          </a:p>
          <a:p>
            <a:endParaRPr lang="fr-FR" sz="2000" i="1" dirty="0"/>
          </a:p>
          <a:p>
            <a:pPr marL="457200" indent="-457200">
              <a:buFontTx/>
              <a:buChar char="-"/>
            </a:pPr>
            <a:r>
              <a:rPr lang="fr-FR" sz="2000" dirty="0"/>
              <a:t>Proposer à chaque enfant </a:t>
            </a:r>
            <a:r>
              <a:rPr lang="fr-FR" sz="2000" u="sng" dirty="0"/>
              <a:t>un parcours éducatif cohérent et de qualité avant, pendant et après l'école</a:t>
            </a:r>
            <a:r>
              <a:rPr lang="fr-FR" sz="2000" dirty="0"/>
              <a:t>, </a:t>
            </a:r>
          </a:p>
          <a:p>
            <a:pPr marL="457200" indent="-457200">
              <a:buFontTx/>
              <a:buChar char="-"/>
            </a:pPr>
            <a:r>
              <a:rPr lang="fr-FR" sz="2000" dirty="0"/>
              <a:t>faire converger les contributions de chacun des acteurs du territoire </a:t>
            </a:r>
            <a:r>
              <a:rPr lang="fr-FR" sz="2000" u="sng" dirty="0"/>
              <a:t>au service de la complémentarité et de la continuité entre le temps scolaire et le temps périscolaire</a:t>
            </a:r>
            <a:r>
              <a:rPr lang="fr-FR" sz="2000" dirty="0"/>
              <a:t>, dans l'intérêt de l'enfant.</a:t>
            </a:r>
            <a:r>
              <a:rPr lang="fr-FR" sz="2000" i="1" dirty="0"/>
              <a:t> </a:t>
            </a:r>
          </a:p>
          <a:p>
            <a:pPr marL="457200" indent="-457200">
              <a:buFontTx/>
              <a:buChar char="-"/>
            </a:pPr>
            <a:r>
              <a:rPr lang="fr-FR" sz="2000" dirty="0"/>
              <a:t>Favoriser l'élaboration d'une offre nouvelle d'activités périscolaires, voire extrascolaires, ou permettre une meilleure mise en cohérence de l'offre existante, dans l'intérêt de l'enfant</a:t>
            </a:r>
            <a:r>
              <a:rPr lang="fr-FR" sz="2000" i="1" dirty="0" smtClean="0"/>
              <a:t>.</a:t>
            </a:r>
          </a:p>
          <a:p>
            <a:pPr marL="457200" indent="-457200">
              <a:buFontTx/>
              <a:buChar char="-"/>
            </a:pPr>
            <a:endParaRPr lang="fr-FR" sz="2000" i="1" dirty="0"/>
          </a:p>
          <a:p>
            <a:pPr marL="0" indent="0" algn="ctr">
              <a:buNone/>
            </a:pPr>
            <a:r>
              <a:rPr lang="fr-FR" sz="1600" i="1" u="sng" dirty="0" smtClean="0"/>
              <a:t>Cf</a:t>
            </a:r>
            <a:r>
              <a:rPr lang="fr-FR" sz="1600" i="1" u="sng" dirty="0"/>
              <a:t>. « Instruction pour la promotion de la généralisation des projets éducatifs territoriaux sur l'ensemble du territoire / circulaire n° 2014-184 du 19-12-2014 / MENESR - DGESCO B3-3 </a:t>
            </a:r>
            <a:r>
              <a:rPr lang="fr-FR" sz="1600" i="1" u="sng" dirty="0" smtClean="0"/>
              <a:t>»</a:t>
            </a:r>
            <a:endParaRPr lang="fr-FR" sz="1600" dirty="0"/>
          </a:p>
        </p:txBody>
      </p:sp>
    </p:spTree>
    <p:extLst>
      <p:ext uri="{BB962C8B-B14F-4D97-AF65-F5344CB8AC3E}">
        <p14:creationId xmlns:p14="http://schemas.microsoft.com/office/powerpoint/2010/main" val="55437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Un partenariat associant tous les acteurs pour suivre et évaluer la mise en œuvre du PEDT dans le temps avec </a:t>
            </a:r>
            <a:r>
              <a:rPr lang="fr-FR" sz="2000" u="sng" dirty="0"/>
              <a:t>un comité de pilotage local mis en place par la collectivité à son initiative</a:t>
            </a:r>
            <a:r>
              <a:rPr lang="fr-FR" sz="2000" u="sng" dirty="0" smtClean="0"/>
              <a:t>.</a:t>
            </a:r>
            <a:endParaRPr lang="fr-FR" sz="2000" u="sng" dirty="0"/>
          </a:p>
          <a:p>
            <a:pPr marL="0" indent="0">
              <a:buNone/>
            </a:pPr>
            <a:endParaRPr lang="fr-FR" sz="2000" u="sng" dirty="0"/>
          </a:p>
          <a:p>
            <a:r>
              <a:rPr lang="fr-FR" sz="2000" dirty="0"/>
              <a:t>Rechercher la cohérence entre le programme d'activités périscolaires et les projets </a:t>
            </a:r>
            <a:r>
              <a:rPr lang="fr-FR" sz="2000" dirty="0" smtClean="0"/>
              <a:t>d'école.</a:t>
            </a:r>
          </a:p>
          <a:p>
            <a:endParaRPr lang="fr-FR" sz="2000" u="sng" dirty="0"/>
          </a:p>
          <a:p>
            <a:r>
              <a:rPr lang="fr-FR" sz="2000" dirty="0"/>
              <a:t>Consulter les directeurs d'école lors de l'élaboration du PEDT. </a:t>
            </a:r>
          </a:p>
          <a:p>
            <a:endParaRPr lang="fr-FR" sz="2000" dirty="0" smtClean="0"/>
          </a:p>
          <a:p>
            <a:r>
              <a:rPr lang="fr-FR" sz="2000" dirty="0" smtClean="0"/>
              <a:t>En </a:t>
            </a:r>
            <a:r>
              <a:rPr lang="fr-FR" sz="2000" dirty="0"/>
              <a:t>outre, dans le cadre de l'élaboration du projet d'école à laquelle il est associé, </a:t>
            </a:r>
            <a:r>
              <a:rPr lang="fr-FR" sz="2000" u="sng" dirty="0"/>
              <a:t>le conseil d'école donne un avis sur le programme d'activités périscolaires,</a:t>
            </a:r>
            <a:r>
              <a:rPr lang="fr-FR" sz="2000" dirty="0"/>
              <a:t> comme le prévoit l'</a:t>
            </a:r>
            <a:r>
              <a:rPr lang="fr-FR" sz="2000" u="sng" dirty="0">
                <a:hlinkClick r:id="rId2" tooltip="Le site Légifrance"/>
              </a:rPr>
              <a:t>article D. 411-2 du Code de l'éducation</a:t>
            </a:r>
            <a:r>
              <a:rPr lang="fr-FR" sz="2000" dirty="0" smtClean="0"/>
              <a:t>.</a:t>
            </a:r>
            <a:endParaRPr lang="fr-FR" sz="2000" dirty="0"/>
          </a:p>
        </p:txBody>
      </p:sp>
    </p:spTree>
    <p:extLst>
      <p:ext uri="{BB962C8B-B14F-4D97-AF65-F5344CB8AC3E}">
        <p14:creationId xmlns:p14="http://schemas.microsoft.com/office/powerpoint/2010/main" val="66812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smtClean="0"/>
              <a:t>Le </a:t>
            </a:r>
            <a:r>
              <a:rPr lang="fr-FR" sz="2000" dirty="0"/>
              <a:t>comité de pilotage du PEDT, prévu par l'</a:t>
            </a:r>
            <a:r>
              <a:rPr lang="fr-FR" sz="2000" u="sng" dirty="0">
                <a:hlinkClick r:id="rId2" tooltip="Le site Légifrance"/>
              </a:rPr>
              <a:t>article L. 551-1 du Code de l'éducation</a:t>
            </a:r>
            <a:r>
              <a:rPr lang="fr-FR" sz="2000" dirty="0"/>
              <a:t>, réunit sous la présidence du maire ou du président de l'EPCI compétent l'ensemble des acteurs contribuant au PEDT. Des représentants des parents d'élèves aux conseils d'école en sont membres</a:t>
            </a:r>
            <a:r>
              <a:rPr lang="fr-FR" sz="2000" dirty="0" smtClean="0"/>
              <a:t>.</a:t>
            </a:r>
          </a:p>
          <a:p>
            <a:endParaRPr lang="fr-FR" sz="2000" dirty="0"/>
          </a:p>
          <a:p>
            <a:r>
              <a:rPr lang="fr-FR" sz="2000" dirty="0" smtClean="0"/>
              <a:t>Fonctions : </a:t>
            </a:r>
          </a:p>
          <a:p>
            <a:endParaRPr lang="fr-FR" sz="2000" dirty="0"/>
          </a:p>
          <a:p>
            <a:pPr marL="727075" indent="-727075">
              <a:buFont typeface="Wingdings" panose="05000000000000000000" pitchFamily="2" charset="2"/>
              <a:buChar char="Ø"/>
            </a:pPr>
            <a:r>
              <a:rPr lang="fr-FR" sz="2000" dirty="0"/>
              <a:t>Recenser et mobiliser les ressources locales.</a:t>
            </a:r>
          </a:p>
          <a:p>
            <a:pPr marL="727075" indent="-727075">
              <a:buFont typeface="Wingdings" panose="05000000000000000000" pitchFamily="2" charset="2"/>
              <a:buChar char="Ø"/>
            </a:pPr>
            <a:r>
              <a:rPr lang="fr-FR" sz="2000" dirty="0"/>
              <a:t>Apporter un appui à la commune pour construire un programme en recherchant la cohérence et la complémentarité des actions. </a:t>
            </a:r>
          </a:p>
          <a:p>
            <a:pPr marL="727075" indent="-727075">
              <a:buFont typeface="Wingdings" panose="05000000000000000000" pitchFamily="2" charset="2"/>
              <a:buChar char="Ø"/>
            </a:pPr>
            <a:r>
              <a:rPr lang="fr-FR" sz="2000" dirty="0"/>
              <a:t>Assurer le suivi régulier de la mise en œuvre de la convention et son évaluation</a:t>
            </a:r>
            <a:r>
              <a:rPr lang="fr-FR" sz="2000" dirty="0" smtClean="0"/>
              <a:t>.</a:t>
            </a:r>
            <a:endParaRPr lang="fr-FR" sz="2000" dirty="0"/>
          </a:p>
        </p:txBody>
      </p:sp>
    </p:spTree>
    <p:extLst>
      <p:ext uri="{BB962C8B-B14F-4D97-AF65-F5344CB8AC3E}">
        <p14:creationId xmlns:p14="http://schemas.microsoft.com/office/powerpoint/2010/main" val="301389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a:lnSpc>
                <a:spcPts val="2100"/>
              </a:lnSpc>
            </a:pPr>
            <a:r>
              <a:rPr lang="fr-FR" sz="2000" dirty="0"/>
              <a:t>Le PEDT prévoit </a:t>
            </a:r>
            <a:r>
              <a:rPr lang="fr-FR" sz="2000" u="sng" dirty="0"/>
              <a:t>prioritairement, mais non exclusivement</a:t>
            </a:r>
            <a:r>
              <a:rPr lang="fr-FR" sz="2000" dirty="0"/>
              <a:t>, des activités proposées pendant le temps </a:t>
            </a:r>
            <a:r>
              <a:rPr lang="fr-FR" sz="2000" dirty="0" smtClean="0"/>
              <a:t>périscolaire</a:t>
            </a:r>
          </a:p>
          <a:p>
            <a:pPr>
              <a:lnSpc>
                <a:spcPts val="2100"/>
              </a:lnSpc>
            </a:pPr>
            <a:endParaRPr lang="fr-FR" sz="2000" dirty="0"/>
          </a:p>
          <a:p>
            <a:pPr>
              <a:lnSpc>
                <a:spcPts val="2100"/>
              </a:lnSpc>
            </a:pPr>
            <a:r>
              <a:rPr lang="fr-FR" sz="2000" dirty="0"/>
              <a:t>Ce temps est lié aux horaires de début et de fin de l'école, ainsi qu'à l'horaire de la pause </a:t>
            </a:r>
            <a:r>
              <a:rPr lang="fr-FR" sz="2000" dirty="0" smtClean="0"/>
              <a:t>méridienne</a:t>
            </a:r>
          </a:p>
          <a:p>
            <a:pPr>
              <a:lnSpc>
                <a:spcPts val="2100"/>
              </a:lnSpc>
            </a:pPr>
            <a:endParaRPr lang="fr-FR" sz="2000" dirty="0"/>
          </a:p>
          <a:p>
            <a:pPr>
              <a:lnSpc>
                <a:spcPts val="2100"/>
              </a:lnSpc>
            </a:pPr>
            <a:r>
              <a:rPr lang="fr-FR" sz="2000" i="1" dirty="0"/>
              <a:t> </a:t>
            </a:r>
            <a:r>
              <a:rPr lang="fr-FR" sz="2000" dirty="0"/>
              <a:t>Identifier l'offre d'activités périscolaires existantes et la formaliser au sein d'un projet éducatif (accueil non déclaré, de type espace ludique surveillé ou garderie, ou accueil collectif de mineurs (ACM) </a:t>
            </a:r>
            <a:r>
              <a:rPr lang="fr-FR" sz="2000" dirty="0" smtClean="0"/>
              <a:t>déclaré).</a:t>
            </a:r>
          </a:p>
          <a:p>
            <a:pPr>
              <a:lnSpc>
                <a:spcPts val="2100"/>
              </a:lnSpc>
            </a:pPr>
            <a:endParaRPr lang="fr-FR" sz="2000" dirty="0"/>
          </a:p>
          <a:p>
            <a:pPr>
              <a:lnSpc>
                <a:spcPts val="2100"/>
              </a:lnSpc>
            </a:pPr>
            <a:r>
              <a:rPr lang="fr-FR" sz="2000" dirty="0"/>
              <a:t>Une démarche de professionnalisation des intervenants rémunérés et de formation des bénévoles. </a:t>
            </a:r>
          </a:p>
        </p:txBody>
      </p:sp>
    </p:spTree>
    <p:extLst>
      <p:ext uri="{BB962C8B-B14F-4D97-AF65-F5344CB8AC3E}">
        <p14:creationId xmlns:p14="http://schemas.microsoft.com/office/powerpoint/2010/main" val="689707054"/>
      </p:ext>
    </p:extLst>
  </p:cSld>
  <p:clrMapOvr>
    <a:masterClrMapping/>
  </p:clrMapOvr>
</p:sld>
</file>

<file path=ppt/theme/theme1.xml><?xml version="1.0" encoding="utf-8"?>
<a:theme xmlns:a="http://schemas.openxmlformats.org/drawingml/2006/main" name="masque-if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masque-ife-2015</Template>
  <TotalTime>1277</TotalTime>
  <Words>3122</Words>
  <Application>Microsoft Office PowerPoint</Application>
  <PresentationFormat>Affichage à l'écran (4:3)</PresentationFormat>
  <Paragraphs>465</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masque-ife-2015</vt:lpstr>
      <vt:lpstr>Evaluation des Projets Educatifs de Territoire en Haute-Savoie</vt:lpstr>
      <vt:lpstr>Présentation des participants </vt:lpstr>
      <vt:lpstr>Programme</vt:lpstr>
      <vt:lpstr>1. Cadre et actualité des PEDT </vt:lpstr>
      <vt:lpstr>De quoi parle-t-on ? </vt:lpstr>
      <vt:lpstr>Le cadre réglementaire</vt:lpstr>
      <vt:lpstr>Le cadre réglementaire</vt:lpstr>
      <vt:lpstr>Le cadre réglementaire</vt:lpstr>
      <vt:lpstr>Le cadre réglementaire</vt:lpstr>
      <vt:lpstr>Le cadre réglementaire</vt:lpstr>
      <vt:lpstr>Le cadre réglementaire</vt:lpstr>
      <vt:lpstr>Bref rappel : historique des PEDT / relations école et territoires</vt:lpstr>
      <vt:lpstr>Le contexte actuel</vt:lpstr>
      <vt:lpstr>Le contexte actuel</vt:lpstr>
      <vt:lpstr>Les principaux défis et fragilités des PEDT à ce jour</vt:lpstr>
      <vt:lpstr>2. Pourquoi évaluer un PEDT ?</vt:lpstr>
      <vt:lpstr>Evaluer un PEDT…</vt:lpstr>
      <vt:lpstr>L’évaluation des PEDT : où en sommes-nous à ce jour ?</vt:lpstr>
      <vt:lpstr>L’évaluation locale d’un PEDT : enjeux majeurs</vt:lpstr>
      <vt:lpstr>L’évaluation locale d’un PEDT : les principes</vt:lpstr>
      <vt:lpstr>L’évaluation locale d’un PEDT : des limites à garder en tête</vt:lpstr>
      <vt:lpstr>Présentation PowerPoint</vt:lpstr>
      <vt:lpstr>L’évaluation locale d’un PEDT : les principaux résultats que l’on est en droit d’attendre</vt:lpstr>
      <vt:lpstr>Une évaluation participative et formative</vt:lpstr>
      <vt:lpstr>La « participation » à l’évaluation : de quoi parle-t-on ?</vt:lpstr>
      <vt:lpstr>3. Le contexte local d’évaluation</vt:lpstr>
      <vt:lpstr>Présentation PowerPoint</vt:lpstr>
      <vt:lpstr>Présentation PowerPoint</vt:lpstr>
      <vt:lpstr>Présentation PowerPoint</vt:lpstr>
      <vt:lpstr>Les problématiques évaluatives identifiées Annecy – juillet 2016</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4. La démarche d’évaluation proposée</vt:lpstr>
      <vt:lpstr>Les principes pour construire et conduire l’évaluation</vt:lpstr>
      <vt:lpstr>La démarche d’évaluation proposée</vt:lpstr>
      <vt:lpstr>Phase 1 : le cadrage de l’évaluation</vt:lpstr>
      <vt:lpstr>Phase 2 : observation et analyse partagée</vt:lpstr>
      <vt:lpstr>Phase 3 : partage des résultats et construction des évolutions</vt:lpstr>
      <vt:lpstr>Phase 4 : validation par le comité de pilotage et les élus</vt:lpstr>
      <vt:lpstr>Articuler démarche d’évaluation et recherche</vt:lpstr>
      <vt:lpstr>Acteurs et instances de l’évaluation : le schéma théorique de gouvernance</vt:lpstr>
      <vt:lpstr>Acteurs et instances de l’évaluation : l’organisation proposée</vt:lpstr>
      <vt:lpstr>Quels indicateurs d’évaluation ?</vt:lpstr>
      <vt:lpstr>Après-midi</vt:lpstr>
      <vt:lpstr>Le journal de référence</vt:lpstr>
      <vt:lpstr>Le journal de suivi</vt:lpstr>
      <vt:lpstr>Ateliers : construction de l’évaluation par site</vt:lpstr>
      <vt:lpstr>Synthèse des ateliers</vt:lpstr>
      <vt:lpstr>Synthèse des ateliers</vt:lpstr>
      <vt:lpstr>Suite des travaux : organisation de la phase 2</vt:lpstr>
    </vt:vector>
  </TitlesOfParts>
  <Company>ENS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Lucarelli</dc:creator>
  <cp:lastModifiedBy>Anne Francou</cp:lastModifiedBy>
  <cp:revision>181</cp:revision>
  <cp:lastPrinted>2016-09-12T07:23:20Z</cp:lastPrinted>
  <dcterms:created xsi:type="dcterms:W3CDTF">2015-11-24T14:20:47Z</dcterms:created>
  <dcterms:modified xsi:type="dcterms:W3CDTF">2016-10-13T09:21:33Z</dcterms:modified>
</cp:coreProperties>
</file>